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91" r:id="rId3"/>
    <p:sldId id="295" r:id="rId4"/>
    <p:sldId id="292" r:id="rId5"/>
    <p:sldId id="293" r:id="rId6"/>
    <p:sldId id="294" r:id="rId7"/>
    <p:sldId id="296" r:id="rId8"/>
    <p:sldId id="297" r:id="rId9"/>
    <p:sldId id="311" r:id="rId10"/>
    <p:sldId id="298" r:id="rId11"/>
    <p:sldId id="257" r:id="rId12"/>
    <p:sldId id="333" r:id="rId13"/>
    <p:sldId id="299" r:id="rId14"/>
    <p:sldId id="258" r:id="rId15"/>
    <p:sldId id="300" r:id="rId16"/>
    <p:sldId id="301" r:id="rId17"/>
    <p:sldId id="259" r:id="rId18"/>
    <p:sldId id="302" r:id="rId19"/>
    <p:sldId id="290" r:id="rId20"/>
    <p:sldId id="303" r:id="rId21"/>
    <p:sldId id="261" r:id="rId22"/>
    <p:sldId id="304" r:id="rId23"/>
    <p:sldId id="305" r:id="rId24"/>
    <p:sldId id="262" r:id="rId25"/>
    <p:sldId id="288" r:id="rId26"/>
    <p:sldId id="306" r:id="rId27"/>
    <p:sldId id="263" r:id="rId28"/>
    <p:sldId id="307" r:id="rId29"/>
    <p:sldId id="325" r:id="rId30"/>
    <p:sldId id="277" r:id="rId31"/>
    <p:sldId id="308" r:id="rId32"/>
    <p:sldId id="264" r:id="rId33"/>
    <p:sldId id="309" r:id="rId34"/>
    <p:sldId id="310" r:id="rId35"/>
    <p:sldId id="289" r:id="rId36"/>
    <p:sldId id="265" r:id="rId37"/>
    <p:sldId id="340" r:id="rId38"/>
    <p:sldId id="278" r:id="rId39"/>
    <p:sldId id="312" r:id="rId40"/>
    <p:sldId id="279" r:id="rId41"/>
    <p:sldId id="313" r:id="rId42"/>
    <p:sldId id="314" r:id="rId43"/>
    <p:sldId id="284" r:id="rId44"/>
    <p:sldId id="315" r:id="rId45"/>
    <p:sldId id="280" r:id="rId46"/>
    <p:sldId id="334" r:id="rId47"/>
    <p:sldId id="316" r:id="rId48"/>
    <p:sldId id="317" r:id="rId49"/>
    <p:sldId id="318" r:id="rId50"/>
    <p:sldId id="281" r:id="rId51"/>
    <p:sldId id="319" r:id="rId52"/>
    <p:sldId id="285" r:id="rId53"/>
    <p:sldId id="320" r:id="rId54"/>
    <p:sldId id="282" r:id="rId55"/>
    <p:sldId id="321" r:id="rId56"/>
    <p:sldId id="286" r:id="rId57"/>
    <p:sldId id="322" r:id="rId58"/>
    <p:sldId id="283" r:id="rId59"/>
    <p:sldId id="323" r:id="rId60"/>
    <p:sldId id="324" r:id="rId61"/>
    <p:sldId id="287" r:id="rId62"/>
    <p:sldId id="341" r:id="rId63"/>
    <p:sldId id="327" r:id="rId64"/>
    <p:sldId id="326" r:id="rId65"/>
    <p:sldId id="329" r:id="rId66"/>
    <p:sldId id="330" r:id="rId67"/>
    <p:sldId id="331" r:id="rId68"/>
    <p:sldId id="332" r:id="rId69"/>
    <p:sldId id="328" r:id="rId70"/>
    <p:sldId id="335" r:id="rId71"/>
    <p:sldId id="337" r:id="rId72"/>
    <p:sldId id="336" r:id="rId73"/>
    <p:sldId id="338" r:id="rId74"/>
    <p:sldId id="339" r:id="rId75"/>
    <p:sldId id="342" r:id="rId76"/>
    <p:sldId id="343" r:id="rId77"/>
    <p:sldId id="274"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4" autoAdjust="0"/>
    <p:restoredTop sz="94660"/>
  </p:normalViewPr>
  <p:slideViewPr>
    <p:cSldViewPr snapToGrid="0">
      <p:cViewPr>
        <p:scale>
          <a:sx n="75" d="100"/>
          <a:sy n="75" d="100"/>
        </p:scale>
        <p:origin x="3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0759930-F6EB-463A-9A43-26A50263A064}"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265544-3F1C-42E5-A194-427C472A70BF}"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265544-3F1C-42E5-A194-427C472A70B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265544-3F1C-42E5-A194-427C472A70BF}"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265544-3F1C-42E5-A194-427C472A70B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265544-3F1C-42E5-A194-427C472A70BF}"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265544-3F1C-42E5-A194-427C472A70B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265544-3F1C-42E5-A194-427C472A70B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265544-3F1C-42E5-A194-427C472A70B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265544-3F1C-42E5-A194-427C472A70B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265544-3F1C-42E5-A194-427C472A70BF}"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759930-F6EB-463A-9A43-26A50263A064}"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265544-3F1C-42E5-A194-427C472A70BF}"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0759930-F6EB-463A-9A43-26A50263A064}" type="datetimeFigureOut">
              <a:rPr lang="en-US" smtClean="0"/>
              <a:t>7/6/2023</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3265544-3F1C-42E5-A194-427C472A70BF}"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43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800" kern="1200">
          <a:solidFill>
            <a:schemeClr val="tx1"/>
          </a:solidFill>
          <a:latin typeface="+mn-lt"/>
          <a:ea typeface="+mn-ea"/>
          <a:cs typeface="+mn-cs"/>
        </a:defRPr>
      </a:lvl2pPr>
      <a:lvl3pPr marL="4483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databank.worldbank.org/reports.aspx?source=2&amp;series=SP.DYN.LE00.IN&amp;country=" TargetMode="External"/><Relationship Id="rId2" Type="http://schemas.openxmlformats.org/officeDocument/2006/relationships/hyperlink" Target="https://apps.who.int/gho/data/node.main.688" TargetMode="External"/><Relationship Id="rId1" Type="http://schemas.openxmlformats.org/officeDocument/2006/relationships/slideLayout" Target="../slideLayouts/slideLayout2.xml"/><Relationship Id="rId6" Type="http://schemas.openxmlformats.org/officeDocument/2006/relationships/hyperlink" Target="https://www.geostat.ge/ka/modules/categories/320/gardatsvaleba" TargetMode="External"/><Relationship Id="rId5" Type="http://schemas.openxmlformats.org/officeDocument/2006/relationships/hyperlink" Target="https://batumelebi.netgazeti.ge/news/357150/" TargetMode="External"/><Relationship Id="rId4" Type="http://schemas.openxmlformats.org/officeDocument/2006/relationships/hyperlink" Target="https://abkhazworld.com/aw/abkhazians/culture/645-tlabgan-ketsba"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ka-GE" sz="2800" dirty="0">
                <a:latin typeface="Calibri" panose="020F0502020204030204" pitchFamily="34" charset="0"/>
                <a:cs typeface="Calibri" panose="020F0502020204030204" pitchFamily="34" charset="0"/>
              </a:rPr>
              <a:t>სიცოცხლის მოსალოდნელ ხანგრძლივობასთან დაკავშირებული პრობლემები - ზოგადი ტენდენციები მსოფლიოსა და საქართველოში</a:t>
            </a:r>
            <a:endParaRPr lang="en-US" sz="28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p:txBody>
          <a:bodyPr>
            <a:normAutofit fontScale="85000" lnSpcReduction="10000"/>
          </a:bodyPr>
          <a:lstStyle/>
          <a:p>
            <a:r>
              <a:rPr lang="ka-GE" altLang="en-US" dirty="0">
                <a:latin typeface="Sylfaen" panose="010A0502050306030303" charset="0"/>
                <a:cs typeface="Sylfaen" panose="010A0502050306030303" charset="0"/>
              </a:rPr>
              <a:t>მომხსენებელი - გიგა მჟავანაძე</a:t>
            </a:r>
          </a:p>
          <a:p>
            <a:r>
              <a:rPr lang="ka-GE" altLang="en-US" dirty="0">
                <a:latin typeface="Sylfaen" panose="010A0502050306030303" charset="0"/>
                <a:cs typeface="Sylfaen" panose="010A0502050306030303" charset="0"/>
              </a:rPr>
              <a:t>პროფესორი - ნოდარ ელიზბარაშვილი</a:t>
            </a:r>
          </a:p>
          <a:p>
            <a:r>
              <a:rPr lang="ka-GE" altLang="en-US" dirty="0">
                <a:latin typeface="Sylfaen" panose="010A0502050306030303" charset="0"/>
                <a:cs typeface="Sylfaen" panose="010A0502050306030303" charset="0"/>
              </a:rPr>
              <a:t>ფაკულტეტი - ზუსტ და საბუნებისმეტყველო მეცნიერებათა</a:t>
            </a:r>
            <a:endParaRPr lang="en-US" altLang="en-US" dirty="0">
              <a:latin typeface="Sylfaen" panose="010A0502050306030303" charset="0"/>
              <a:cs typeface="Sylfaen" panose="010A0502050306030303"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D492-56CC-E7AA-47F8-4D6D198593D8}"/>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ჰონგ-კონი. 1 ადგილი</a:t>
            </a:r>
            <a:endParaRPr lang="en-US" sz="2800" dirty="0">
              <a:latin typeface="Calibri" panose="020F0502020204030204" pitchFamily="34" charset="0"/>
              <a:cs typeface="Calibri" panose="020F0502020204030204" pitchFamily="34" charset="0"/>
            </a:endParaRPr>
          </a:p>
        </p:txBody>
      </p:sp>
      <p:pic>
        <p:nvPicPr>
          <p:cNvPr id="5122" name="Picture 2" descr="Location of Hong Kong">
            <a:extLst>
              <a:ext uri="{FF2B5EF4-FFF2-40B4-BE49-F238E27FC236}">
                <a16:creationId xmlns:a16="http://schemas.microsoft.com/office/drawing/2014/main" id="{6F3416FF-FA93-492F-69A7-D24604D967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8721" y="2084832"/>
            <a:ext cx="599455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0501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Calibri" panose="020F0502020204030204" charset="0"/>
                <a:cs typeface="Calibri" panose="020F0502020204030204" charset="0"/>
              </a:rPr>
              <a:t>ჰონგ კონგი - 84 წელი</a:t>
            </a:r>
          </a:p>
        </p:txBody>
      </p:sp>
      <p:sp>
        <p:nvSpPr>
          <p:cNvPr id="3" name="Content Placeholder 2"/>
          <p:cNvSpPr>
            <a:spLocks noGrp="1"/>
          </p:cNvSpPr>
          <p:nvPr>
            <p:ph idx="1"/>
          </p:nvPr>
        </p:nvSpPr>
        <p:spPr/>
        <p:txBody>
          <a:bodyPr>
            <a:normAutofit/>
          </a:bodyPr>
          <a:lstStyle/>
          <a:p>
            <a:pPr marL="0" indent="0">
              <a:buNone/>
            </a:pPr>
            <a:r>
              <a:rPr lang="en-US" dirty="0"/>
              <a:t>   </a:t>
            </a:r>
            <a:r>
              <a:rPr lang="en-US" dirty="0">
                <a:latin typeface="Sylfaen" panose="010A0502050306030303" charset="0"/>
                <a:cs typeface="Sylfaen" panose="010A0502050306030303" charset="0"/>
              </a:rPr>
              <a:t>ტაი ჩი, დაბალი ზემოქმედების, ნელი მოძრაობის საბრძოლო ხელოვნების ვარჯიშია, რომელიც დადასტურებულია, რომ აუმჯობესებს ფიზიკურ და გულ-სისხლძარღვთა სისტემის სიძლიერეს, წონასწორობასა და მედიტაციას. მეორეს მხრივ, ჩინეთს სიცოცხლის </a:t>
            </a:r>
            <a:r>
              <a:rPr lang="ka-GE" dirty="0">
                <a:latin typeface="Sylfaen" panose="010A0502050306030303" charset="0"/>
                <a:cs typeface="Sylfaen" panose="010A0502050306030303" charset="0"/>
              </a:rPr>
              <a:t>საშუალო </a:t>
            </a:r>
            <a:r>
              <a:rPr lang="en-US" dirty="0">
                <a:latin typeface="Sylfaen" panose="010A0502050306030303" charset="0"/>
                <a:cs typeface="Sylfaen" panose="010A0502050306030303" charset="0"/>
              </a:rPr>
              <a:t>ხანგრძლივობა მხოლოდ 75</a:t>
            </a:r>
            <a:r>
              <a:rPr lang="ka-GE" dirty="0">
                <a:latin typeface="Sylfaen" panose="010A0502050306030303" charset="0"/>
                <a:cs typeface="Sylfaen" panose="010A0502050306030303" charset="0"/>
              </a:rPr>
              <a:t>.</a:t>
            </a:r>
            <a:r>
              <a:rPr lang="en-US" dirty="0">
                <a:latin typeface="Sylfaen" panose="010A0502050306030303" charset="0"/>
                <a:cs typeface="Sylfaen" panose="010A0502050306030303" charset="0"/>
              </a:rPr>
              <a:t>8 წელი აქვს.</a:t>
            </a:r>
            <a:r>
              <a:rPr lang="en-US" altLang="en-US" dirty="0">
                <a:latin typeface="Sylfaen" panose="010A0502050306030303" charset="0"/>
                <a:cs typeface="Sylfaen" panose="010A0502050306030303" charset="0"/>
              </a:rPr>
              <a:t> </a:t>
            </a:r>
          </a:p>
          <a:p>
            <a:pPr marL="0" indent="0">
              <a:buNone/>
            </a:pPr>
            <a:r>
              <a:rPr lang="en-US" altLang="en-US" dirty="0">
                <a:latin typeface="Sylfaen" panose="010A0502050306030303" charset="0"/>
                <a:cs typeface="Sylfaen" panose="010A0502050306030303" charset="0"/>
              </a:rPr>
              <a:t>   </a:t>
            </a:r>
            <a:r>
              <a:rPr lang="en-US" dirty="0">
                <a:latin typeface="Sylfaen" panose="010A0502050306030303" charset="0"/>
                <a:cs typeface="Sylfaen" panose="010A0502050306030303" charset="0"/>
              </a:rPr>
              <a:t>ჰონგ კონგს აქვს სიმსუქნისა და მოწევის დაბალი მაჩვენებლები, გარდა ამისა, ავტონომიურ ტერიტორიას ჰყავს უფრო მცირე მოსახლეობა (დაახლოებით 7 მილიონი) ამ სიაში სხვა ქვეყნებთან შედარებით, რაც ხელს უწყობს მის </a:t>
            </a:r>
            <a:r>
              <a:rPr lang="ka-GE" dirty="0">
                <a:latin typeface="Sylfaen" panose="010A0502050306030303" charset="0"/>
                <a:cs typeface="Sylfaen" panose="010A0502050306030303" charset="0"/>
              </a:rPr>
              <a:t>1 ადგილს მსოფლიოში</a:t>
            </a:r>
            <a:r>
              <a:rPr lang="en-US" dirty="0">
                <a:latin typeface="Sylfaen" panose="010A0502050306030303" charset="0"/>
                <a:cs typeface="Sylfaen" panose="010A0502050306030303" charset="0"/>
              </a:rPr>
              <a:t>.</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C77A-E69D-AFAB-3F02-1F769579DA38}"/>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ჰონგ-</a:t>
            </a:r>
            <a:r>
              <a:rPr lang="ka-GE" sz="2800" dirty="0" err="1">
                <a:latin typeface="Calibri" panose="020F0502020204030204" pitchFamily="34" charset="0"/>
                <a:cs typeface="Calibri" panose="020F0502020204030204" pitchFamily="34" charset="0"/>
              </a:rPr>
              <a:t>კონგის</a:t>
            </a:r>
            <a:r>
              <a:rPr lang="ka-GE" sz="2800" dirty="0">
                <a:latin typeface="Calibri" panose="020F0502020204030204" pitchFamily="34" charset="0"/>
                <a:cs typeface="Calibri" panose="020F0502020204030204" pitchFamily="34" charset="0"/>
              </a:rPr>
              <a:t> სქესობრივ ასაკობრივი პირამიდა</a:t>
            </a:r>
            <a:endParaRPr lang="en-US" sz="2800"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1691035F-EA9D-6735-253B-5353160D46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0550" y="2084832"/>
            <a:ext cx="6850899"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1864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F3C8-B0CC-9F24-5582-B8B2FEFC0A71}"/>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ჰონგ-</a:t>
            </a:r>
            <a:r>
              <a:rPr lang="ka-GE" sz="2800" dirty="0" err="1">
                <a:latin typeface="Calibri" panose="020F0502020204030204" pitchFamily="34" charset="0"/>
                <a:cs typeface="Calibri" panose="020F0502020204030204" pitchFamily="34" charset="0"/>
              </a:rPr>
              <a:t>კონგის</a:t>
            </a:r>
            <a:r>
              <a:rPr lang="ka-GE" sz="2800" dirty="0">
                <a:latin typeface="Calibri" panose="020F0502020204030204" pitchFamily="34" charset="0"/>
                <a:cs typeface="Calibri" panose="020F0502020204030204" pitchFamily="34" charset="0"/>
              </a:rPr>
              <a:t> ტრადიციული საკვები</a:t>
            </a:r>
            <a:endParaRPr lang="en-US" sz="2800" dirty="0">
              <a:latin typeface="Calibri" panose="020F0502020204030204" pitchFamily="34" charset="0"/>
              <a:cs typeface="Calibri" panose="020F0502020204030204" pitchFamily="34" charset="0"/>
            </a:endParaRPr>
          </a:p>
        </p:txBody>
      </p:sp>
      <p:pic>
        <p:nvPicPr>
          <p:cNvPr id="6146" name="Picture 2" descr="An assortment of items in a Dim Sum breakfast meal">
            <a:extLst>
              <a:ext uri="{FF2B5EF4-FFF2-40B4-BE49-F238E27FC236}">
                <a16:creationId xmlns:a16="http://schemas.microsoft.com/office/drawing/2014/main" id="{7B4295CE-D898-BAFC-F3BE-F068AEE361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3888" y="2084832"/>
            <a:ext cx="6364224"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2713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ka-GE" sz="2800" dirty="0">
                <a:latin typeface="Calibri" panose="020F0502020204030204" charset="0"/>
                <a:cs typeface="Calibri" panose="020F0502020204030204" charset="0"/>
              </a:rPr>
              <a:t>ჰონგ-</a:t>
            </a:r>
            <a:r>
              <a:rPr lang="ka-GE" sz="2800" dirty="0" err="1">
                <a:latin typeface="Calibri" panose="020F0502020204030204" charset="0"/>
                <a:cs typeface="Calibri" panose="020F0502020204030204" charset="0"/>
              </a:rPr>
              <a:t>კონგის</a:t>
            </a:r>
            <a:r>
              <a:rPr lang="ka-GE" sz="2800" dirty="0">
                <a:latin typeface="Calibri" panose="020F0502020204030204" charset="0"/>
                <a:cs typeface="Calibri" panose="020F0502020204030204" charset="0"/>
              </a:rPr>
              <a:t> მოძრავი მედიტაცია (ტაი ჩი)</a:t>
            </a:r>
            <a:endParaRPr lang="en-US" sz="2800" dirty="0">
              <a:latin typeface="Calibri" panose="020F0502020204030204" charset="0"/>
              <a:cs typeface="Calibri" panose="020F050202020403020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1270" y="2084705"/>
            <a:ext cx="6685915" cy="4773930"/>
          </a:xfrm>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CEB2-C64B-5CB3-C745-91A064ADF514}"/>
              </a:ext>
            </a:extLst>
          </p:cNvPr>
          <p:cNvSpPr>
            <a:spLocks noGrp="1"/>
          </p:cNvSpPr>
          <p:nvPr>
            <p:ph type="title"/>
          </p:nvPr>
        </p:nvSpPr>
        <p:spPr/>
        <p:txBody>
          <a:bodyPr>
            <a:noAutofit/>
          </a:bodyPr>
          <a:lstStyle/>
          <a:p>
            <a:r>
              <a:rPr lang="ka-GE" sz="2800" dirty="0">
                <a:latin typeface="Calibri" panose="020F0502020204030204" pitchFamily="34" charset="0"/>
                <a:cs typeface="Calibri" panose="020F0502020204030204" pitchFamily="34" charset="0"/>
              </a:rPr>
              <a:t>ვიქტორიას პარკი ჰონგ-</a:t>
            </a:r>
            <a:r>
              <a:rPr lang="ka-GE" sz="2800" dirty="0" err="1">
                <a:latin typeface="Calibri" panose="020F0502020204030204" pitchFamily="34" charset="0"/>
                <a:cs typeface="Calibri" panose="020F0502020204030204" pitchFamily="34" charset="0"/>
              </a:rPr>
              <a:t>კონგში</a:t>
            </a:r>
            <a:r>
              <a:rPr lang="ka-GE" sz="2800" dirty="0">
                <a:latin typeface="Calibri" panose="020F0502020204030204" pitchFamily="34" charset="0"/>
                <a:cs typeface="Calibri" panose="020F0502020204030204" pitchFamily="34" charset="0"/>
              </a:rPr>
              <a:t>. მთავარი ტურისტული ღირსშესანიშნაობა</a:t>
            </a:r>
            <a:endParaRPr lang="en-US" sz="2800" dirty="0">
              <a:latin typeface="Calibri" panose="020F0502020204030204" pitchFamily="34" charset="0"/>
              <a:cs typeface="Calibri" panose="020F0502020204030204" pitchFamily="34" charset="0"/>
            </a:endParaRPr>
          </a:p>
        </p:txBody>
      </p:sp>
      <p:pic>
        <p:nvPicPr>
          <p:cNvPr id="7170" name="Picture 2">
            <a:extLst>
              <a:ext uri="{FF2B5EF4-FFF2-40B4-BE49-F238E27FC236}">
                <a16:creationId xmlns:a16="http://schemas.microsoft.com/office/drawing/2014/main" id="{36770811-592F-E93E-E893-70CB66D8AB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3938" y="2677319"/>
            <a:ext cx="9720262" cy="324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93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9B3D-5CA4-93E7-3BEF-BD7100BC9ED5}"/>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იაპონია. მე-2 ადგილი</a:t>
            </a:r>
            <a:endParaRPr lang="en-US" sz="2800" dirty="0">
              <a:latin typeface="Calibri" panose="020F0502020204030204" pitchFamily="34" charset="0"/>
              <a:cs typeface="Calibri" panose="020F0502020204030204" pitchFamily="34" charset="0"/>
            </a:endParaRPr>
          </a:p>
        </p:txBody>
      </p:sp>
      <p:pic>
        <p:nvPicPr>
          <p:cNvPr id="8194" name="Picture 2" descr="Projection of Asia with Japan's Area colored green">
            <a:extLst>
              <a:ext uri="{FF2B5EF4-FFF2-40B4-BE49-F238E27FC236}">
                <a16:creationId xmlns:a16="http://schemas.microsoft.com/office/drawing/2014/main" id="{E24689C1-7E35-3795-BC0B-8AF6702477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2716" y="2071433"/>
            <a:ext cx="4786567" cy="478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9416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Calibri" panose="020F0502020204030204" pitchFamily="34" charset="0"/>
                <a:cs typeface="Calibri" panose="020F0502020204030204" pitchFamily="34" charset="0"/>
              </a:rPr>
              <a:t>იაპონია - 83</a:t>
            </a:r>
            <a:r>
              <a:rPr lang="en-US" altLang="en-US" sz="2800"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6 წელი</a:t>
            </a:r>
          </a:p>
        </p:txBody>
      </p:sp>
      <p:sp>
        <p:nvSpPr>
          <p:cNvPr id="3" name="Content Placeholder 2"/>
          <p:cNvSpPr>
            <a:spLocks noGrp="1"/>
          </p:cNvSpPr>
          <p:nvPr>
            <p:ph idx="1"/>
          </p:nvPr>
        </p:nvSpPr>
        <p:spPr/>
        <p:txBody>
          <a:bodyPr>
            <a:normAutofit/>
          </a:bodyPr>
          <a:lstStyle/>
          <a:p>
            <a:pPr marL="0" indent="0">
              <a:buNone/>
            </a:pPr>
            <a:r>
              <a:rPr lang="en-US" sz="2400" dirty="0"/>
              <a:t>   </a:t>
            </a:r>
            <a:r>
              <a:rPr lang="en-US" dirty="0">
                <a:latin typeface="Sylfaen" panose="010A0502050306030303" charset="0"/>
                <a:cs typeface="Sylfaen" panose="010A0502050306030303" charset="0"/>
              </a:rPr>
              <a:t>იაპონიის სიცოცხლის ხანგრძლივობის ნაწილი მის დიეტაზე მოდის. სინამდვილეში, ოკინავას ჰყავს ასწლეულების ერთ-ერთი ყველაზე დიდი პოპულაცია მსოფლიოში და მათი დაბალკალორიული დიეტის წყალობით, რომელიც აქცენტს აკეთებს ადგილობრივ ბოსტნეულსა და ხილზე, მოსახლეობა სარგებლობს მკერდის, პროსტატის და კუჭის კიბოს რისკის შემცირებით.</a:t>
            </a:r>
          </a:p>
          <a:p>
            <a:pPr marL="0" indent="0">
              <a:buNone/>
            </a:pPr>
            <a:r>
              <a:rPr lang="en-US" altLang="en-US" dirty="0">
                <a:latin typeface="Sylfaen" panose="010A0502050306030303" charset="0"/>
                <a:cs typeface="Sylfaen" panose="010A0502050306030303" charset="0"/>
              </a:rPr>
              <a:t>   </a:t>
            </a:r>
            <a:r>
              <a:rPr lang="en-US" dirty="0">
                <a:latin typeface="Sylfaen" panose="010A0502050306030303" charset="0"/>
                <a:cs typeface="Sylfaen" panose="010A0502050306030303" charset="0"/>
              </a:rPr>
              <a:t>ოკინავას გარეთ</a:t>
            </a:r>
            <a:r>
              <a:rPr lang="ka-GE" dirty="0">
                <a:latin typeface="Sylfaen" panose="010A0502050306030303" charset="0"/>
                <a:cs typeface="Sylfaen" panose="010A0502050306030303" charset="0"/>
              </a:rPr>
              <a:t> </a:t>
            </a:r>
            <a:r>
              <a:rPr lang="en-US" dirty="0">
                <a:latin typeface="Sylfaen" panose="010A0502050306030303" charset="0"/>
                <a:cs typeface="Sylfaen" panose="010A0502050306030303" charset="0"/>
              </a:rPr>
              <a:t>იაპონელები ჭამენ ნაკლებ ხორცს და გაჯერებულ ცხიმებს, ვიდრე მსოფლიოს ბევრ სხვა რეგიონში, რის გამოც იაპონია გამორჩეული სახელმწიფოა ამ მხრივ.</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42CE-47C1-E83C-79A1-EF7BF8576E5A}"/>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მთა ფუჯი ზაფხულში</a:t>
            </a:r>
            <a:endParaRPr lang="en-US" sz="2800" dirty="0">
              <a:latin typeface="Calibri" panose="020F0502020204030204" pitchFamily="34" charset="0"/>
              <a:cs typeface="Calibri" panose="020F0502020204030204" pitchFamily="34" charset="0"/>
            </a:endParaRPr>
          </a:p>
        </p:txBody>
      </p:sp>
      <p:pic>
        <p:nvPicPr>
          <p:cNvPr id="9218" name="Picture 2" descr="undefined">
            <a:extLst>
              <a:ext uri="{FF2B5EF4-FFF2-40B4-BE49-F238E27FC236}">
                <a16:creationId xmlns:a16="http://schemas.microsoft.com/office/drawing/2014/main" id="{8452C593-2FED-92B2-E5FE-54899AE921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7871" y="2084832"/>
            <a:ext cx="7156257"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2464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7F3C3-F630-46B0-AC03-4F4B5403081C}"/>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იაპონიის კვების რაციონი</a:t>
            </a:r>
            <a:endParaRPr lang="en-US" sz="2800" dirty="0">
              <a:latin typeface="Calibri" panose="020F0502020204030204" pitchFamily="34" charset="0"/>
              <a:cs typeface="Calibri" panose="020F0502020204030204" pitchFamily="34" charset="0"/>
            </a:endParaRPr>
          </a:p>
        </p:txBody>
      </p:sp>
      <p:pic>
        <p:nvPicPr>
          <p:cNvPr id="1026" name="Picture 2" descr="undefined">
            <a:extLst>
              <a:ext uri="{FF2B5EF4-FFF2-40B4-BE49-F238E27FC236}">
                <a16:creationId xmlns:a16="http://schemas.microsoft.com/office/drawing/2014/main" id="{39FA6276-6493-4D7B-9726-5764286D0F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5092" y="2084832"/>
            <a:ext cx="7221815"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58451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F5BE-069E-D845-4048-070676CB0549}"/>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რა არის სიცოცხლის მოსალოდნელი ხანგრძლივობა</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A9FBDBD-2F1E-AA10-1865-D144C0B6790E}"/>
              </a:ext>
            </a:extLst>
          </p:cNvPr>
          <p:cNvSpPr>
            <a:spLocks noGrp="1"/>
          </p:cNvSpPr>
          <p:nvPr>
            <p:ph idx="1"/>
          </p:nvPr>
        </p:nvSpPr>
        <p:spPr/>
        <p:txBody>
          <a:bodyPr/>
          <a:lstStyle/>
          <a:p>
            <a:r>
              <a:rPr lang="en-US" dirty="0"/>
              <a:t>   </a:t>
            </a:r>
            <a:r>
              <a:rPr lang="ka-GE" dirty="0"/>
              <a:t>სიცოცხლის ხანგრძლივობა არის სიცოცხლის მოსალოდნელი ხანგრძლივობის შეფასების სტატისტიკური საზომი. ის ზოგჯერ გამოიყენება უსულო ობიექტებზე, როგორიცაა შენობები, მაგრამ, ზოგადად, გამოიყენება ცოცხალი არსებების საშუალო სიცოცხლის ხანგრძლივობის შესაფასებლად, უფრო კონკრეტულად კი, ადამიანის სიცოცხლის შესაფასებლად.</a:t>
            </a:r>
            <a:endParaRPr lang="en-US" dirty="0"/>
          </a:p>
        </p:txBody>
      </p:sp>
    </p:spTree>
    <p:extLst>
      <p:ext uri="{BB962C8B-B14F-4D97-AF65-F5344CB8AC3E}">
        <p14:creationId xmlns:p14="http://schemas.microsoft.com/office/powerpoint/2010/main" val="33370313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39E2-54BD-4528-4F9E-EF5B90FF19D7}"/>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ესპანეთი. მე-3 ადგილი</a:t>
            </a:r>
            <a:endParaRPr lang="en-US" sz="2800" dirty="0">
              <a:latin typeface="Calibri" panose="020F0502020204030204" pitchFamily="34" charset="0"/>
              <a:cs typeface="Calibri" panose="020F0502020204030204" pitchFamily="34" charset="0"/>
            </a:endParaRPr>
          </a:p>
        </p:txBody>
      </p:sp>
      <p:pic>
        <p:nvPicPr>
          <p:cNvPr id="10242" name="Picture 2">
            <a:extLst>
              <a:ext uri="{FF2B5EF4-FFF2-40B4-BE49-F238E27FC236}">
                <a16:creationId xmlns:a16="http://schemas.microsoft.com/office/drawing/2014/main" id="{DB251864-1795-BDF4-0B43-7A40A395D2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9416" y="2089054"/>
            <a:ext cx="4773167" cy="477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4477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Calibri" panose="020F0502020204030204" charset="0"/>
                <a:cs typeface="Calibri" panose="020F0502020204030204" charset="0"/>
              </a:rPr>
              <a:t>ესპანეთი - 83.1 წელი</a:t>
            </a:r>
          </a:p>
        </p:txBody>
      </p:sp>
      <p:sp>
        <p:nvSpPr>
          <p:cNvPr id="3" name="Content Placeholder 2"/>
          <p:cNvSpPr>
            <a:spLocks noGrp="1"/>
          </p:cNvSpPr>
          <p:nvPr>
            <p:ph idx="1"/>
          </p:nvPr>
        </p:nvSpPr>
        <p:spPr/>
        <p:txBody>
          <a:bodyPr>
            <a:normAutofit/>
          </a:bodyPr>
          <a:lstStyle/>
          <a:p>
            <a:pPr marL="0" indent="0">
              <a:buNone/>
            </a:pPr>
            <a:r>
              <a:rPr lang="en-US" dirty="0"/>
              <a:t>   </a:t>
            </a:r>
            <a:r>
              <a:rPr lang="en-US" dirty="0">
                <a:latin typeface="Sylfaen" panose="010A0502050306030303" charset="0"/>
                <a:cs typeface="Sylfaen" panose="010A0502050306030303" charset="0"/>
              </a:rPr>
              <a:t>სიესტა ესპანელების ხანგრძლივი ცხოვრების მნიშვნელოვანი ნაწილია. ამ ყველაფერს დაამატებული ხმელთაშუა ზღვის დიეტა და გულის დაავადებების სიხშირის დაბალი მაჩვენებელი, მივიღებთ ქვეყანას რომელიც სიცოცხლის ხანგრძლივობის მიხედვით მესამე ადგილს იკავებს მსოფლიოში</a:t>
            </a:r>
            <a:r>
              <a:rPr lang="en-US" altLang="en-US" dirty="0">
                <a:latin typeface="Sylfaen" panose="010A0502050306030303" charset="0"/>
                <a:cs typeface="Sylfaen" panose="010A0502050306030303" charset="0"/>
              </a:rPr>
              <a:t>.</a:t>
            </a:r>
          </a:p>
          <a:p>
            <a:pPr marL="0" indent="0">
              <a:buNone/>
            </a:pPr>
            <a:r>
              <a:rPr lang="en-US" altLang="en-US" dirty="0">
                <a:latin typeface="Sylfaen" panose="010A0502050306030303" charset="0"/>
                <a:cs typeface="Sylfaen" panose="010A0502050306030303" charset="0"/>
              </a:rPr>
              <a:t>   ხმელთა შუა ზღვის დიეტით, როგორიცაა ჯანსაღი ცხიმები, ბოსტნეული და თევზი</a:t>
            </a:r>
            <a:r>
              <a:rPr lang="" altLang="en-US" dirty="0">
                <a:latin typeface="Sylfaen" panose="010A0502050306030303" charset="0"/>
                <a:cs typeface="Sylfaen" panose="010A0502050306030303" charset="0"/>
              </a:rPr>
              <a:t>, შემეცნებითი აქტივობა,</a:t>
            </a:r>
            <a:r>
              <a:rPr lang="en-US" altLang="en-US" dirty="0">
                <a:latin typeface="Sylfaen" panose="010A0502050306030303" charset="0"/>
                <a:cs typeface="Sylfaen" panose="010A0502050306030303" charset="0"/>
              </a:rPr>
              <a:t> ასევე ისინი ამცირებენ დე</a:t>
            </a:r>
            <a:r>
              <a:rPr lang="" altLang="en-US" dirty="0">
                <a:latin typeface="Sylfaen" panose="010A0502050306030303" charset="0"/>
                <a:cs typeface="Sylfaen" panose="010A0502050306030303" charset="0"/>
              </a:rPr>
              <a:t>მ</a:t>
            </a:r>
            <a:r>
              <a:rPr lang="en-US" altLang="en-US" dirty="0">
                <a:latin typeface="Sylfaen" panose="010A0502050306030303" charset="0"/>
                <a:cs typeface="Sylfaen" panose="010A0502050306030303" charset="0"/>
              </a:rPr>
              <a:t>ე</a:t>
            </a:r>
            <a:r>
              <a:rPr lang="" altLang="en-US" dirty="0">
                <a:latin typeface="Sylfaen" panose="010A0502050306030303" charset="0"/>
                <a:cs typeface="Sylfaen" panose="010A0502050306030303" charset="0"/>
              </a:rPr>
              <a:t>ნ</a:t>
            </a:r>
            <a:r>
              <a:rPr lang="en-US" altLang="en-US" dirty="0">
                <a:latin typeface="Sylfaen" panose="010A0502050306030303" charset="0"/>
                <a:cs typeface="Sylfaen" panose="010A0502050306030303" charset="0"/>
              </a:rPr>
              <a:t>ციის რისკსაც.</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FEA4-1ADF-54E5-BFDA-76B41E87180E}"/>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ესპანეთის ტრადიციული საკვები</a:t>
            </a:r>
            <a:endParaRPr lang="en-US" sz="2800" dirty="0">
              <a:latin typeface="Calibri" panose="020F0502020204030204" pitchFamily="34" charset="0"/>
              <a:cs typeface="Calibri" panose="020F0502020204030204" pitchFamily="34" charset="0"/>
            </a:endParaRPr>
          </a:p>
        </p:txBody>
      </p:sp>
      <p:pic>
        <p:nvPicPr>
          <p:cNvPr id="11266" name="Picture 2">
            <a:extLst>
              <a:ext uri="{FF2B5EF4-FFF2-40B4-BE49-F238E27FC236}">
                <a16:creationId xmlns:a16="http://schemas.microsoft.com/office/drawing/2014/main" id="{C5B83F65-DF79-ABB1-98BE-BAB3884E1E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4183" y="2084832"/>
            <a:ext cx="5363633"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24581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382B-BCAF-D645-85C9-873AE30B5B7E}"/>
              </a:ext>
            </a:extLst>
          </p:cNvPr>
          <p:cNvSpPr>
            <a:spLocks noGrp="1"/>
          </p:cNvSpPr>
          <p:nvPr>
            <p:ph type="title"/>
          </p:nvPr>
        </p:nvSpPr>
        <p:spPr/>
        <p:txBody>
          <a:bodyPr/>
          <a:lstStyle/>
          <a:p>
            <a:endParaRPr lang="en-US"/>
          </a:p>
        </p:txBody>
      </p:sp>
      <p:pic>
        <p:nvPicPr>
          <p:cNvPr id="4" name="Picture 6">
            <a:extLst>
              <a:ext uri="{FF2B5EF4-FFF2-40B4-BE49-F238E27FC236}">
                <a16:creationId xmlns:a16="http://schemas.microsoft.com/office/drawing/2014/main" id="{BBCA554A-635F-153B-43B2-5C3EAFAFA0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7871" y="2084832"/>
            <a:ext cx="7156257"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345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Calibri" panose="020F0502020204030204" pitchFamily="34" charset="0"/>
                <a:cs typeface="Calibri" panose="020F0502020204030204" pitchFamily="34" charset="0"/>
              </a:rPr>
              <a:t>ესპანური კვების რაციონი</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4332" y="2084832"/>
            <a:ext cx="6363335" cy="4772660"/>
          </a:xfrm>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7F03F-E176-4565-9E69-D9E33B538709}"/>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ხმელთაშუაზღვის დიეტის კვების პირამიდა</a:t>
            </a:r>
            <a:endParaRPr lang="en-US" sz="2800" dirty="0">
              <a:latin typeface="Calibri" panose="020F0502020204030204" pitchFamily="34" charset="0"/>
              <a:cs typeface="Calibri" panose="020F0502020204030204" pitchFamily="34" charset="0"/>
            </a:endParaRPr>
          </a:p>
        </p:txBody>
      </p:sp>
      <p:pic>
        <p:nvPicPr>
          <p:cNvPr id="1026" name="Picture 2" descr="undefined">
            <a:extLst>
              <a:ext uri="{FF2B5EF4-FFF2-40B4-BE49-F238E27FC236}">
                <a16:creationId xmlns:a16="http://schemas.microsoft.com/office/drawing/2014/main" id="{EC9FB055-6DB2-4A48-AD2F-211279F4F6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8541" y="2084832"/>
            <a:ext cx="5054917"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7753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A188-3A36-2C69-0E60-17A614DEEE86}"/>
              </a:ext>
            </a:extLst>
          </p:cNvPr>
          <p:cNvSpPr>
            <a:spLocks noGrp="1"/>
          </p:cNvSpPr>
          <p:nvPr>
            <p:ph type="title"/>
          </p:nvPr>
        </p:nvSpPr>
        <p:spPr/>
        <p:txBody>
          <a:bodyPr>
            <a:normAutofit/>
          </a:bodyPr>
          <a:lstStyle/>
          <a:p>
            <a:r>
              <a:rPr lang="ka-GE" sz="2800" dirty="0"/>
              <a:t>შვეიცარია. მე-4 ადგილი</a:t>
            </a:r>
            <a:endParaRPr lang="en-US" sz="2800" dirty="0"/>
          </a:p>
        </p:txBody>
      </p:sp>
      <p:pic>
        <p:nvPicPr>
          <p:cNvPr id="12290" name="Picture 2" descr="Location of Switzerland (green) in Europe (green and dark grey)">
            <a:extLst>
              <a:ext uri="{FF2B5EF4-FFF2-40B4-BE49-F238E27FC236}">
                <a16:creationId xmlns:a16="http://schemas.microsoft.com/office/drawing/2014/main" id="{63833C98-56EE-F161-B2BF-2CD1683352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9050" y="2084832"/>
            <a:ext cx="5673900"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92924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Calibri" panose="020F0502020204030204" charset="0"/>
                <a:cs typeface="Calibri" panose="020F0502020204030204" charset="0"/>
              </a:rPr>
              <a:t>შვეიცარია - 82</a:t>
            </a:r>
            <a:r>
              <a:rPr lang="en-US" altLang="en-US" sz="2800" dirty="0">
                <a:latin typeface="Calibri" panose="020F0502020204030204" charset="0"/>
                <a:cs typeface="Calibri" panose="020F0502020204030204" charset="0"/>
              </a:rPr>
              <a:t>.</a:t>
            </a:r>
            <a:r>
              <a:rPr lang="en-US" sz="2800" dirty="0">
                <a:latin typeface="Calibri" panose="020F0502020204030204" charset="0"/>
                <a:cs typeface="Calibri" panose="020F0502020204030204" charset="0"/>
              </a:rPr>
              <a:t>8 წელი</a:t>
            </a:r>
          </a:p>
        </p:txBody>
      </p:sp>
      <p:sp>
        <p:nvSpPr>
          <p:cNvPr id="3" name="Content Placeholder 2"/>
          <p:cNvSpPr>
            <a:spLocks noGrp="1"/>
          </p:cNvSpPr>
          <p:nvPr>
            <p:ph idx="1"/>
          </p:nvPr>
        </p:nvSpPr>
        <p:spPr/>
        <p:txBody>
          <a:bodyPr>
            <a:normAutofit/>
          </a:bodyPr>
          <a:lstStyle/>
          <a:p>
            <a:pPr marL="0" indent="0">
              <a:buNone/>
            </a:pPr>
            <a:r>
              <a:rPr lang="en-US" sz="2400" dirty="0"/>
              <a:t>   </a:t>
            </a:r>
            <a:r>
              <a:rPr lang="en-US" dirty="0">
                <a:latin typeface="Sylfaen" panose="010A0502050306030303" charset="0"/>
                <a:cs typeface="Sylfaen" panose="010A0502050306030303" charset="0"/>
              </a:rPr>
              <a:t>მეცნიერულად დადასტურებულია რომ შოკოლადის დიეტას დადებითი შედეგი მოაქვს ადამიანის ჯანმრთელობისათვის მაგრამ, ამ შემთხვევაში, შვეიცარიის მოსახლეობის ხანგრძლივ ცხოვრებას განაპირობებს სიმდიდრე და ჯანდაცვის სისტემა და არა შვეიცარიული შოკოლადის დიეტა.</a:t>
            </a:r>
          </a:p>
          <a:p>
            <a:pPr marL="0" indent="0">
              <a:buNone/>
            </a:pPr>
            <a:r>
              <a:rPr lang="en-US" dirty="0">
                <a:latin typeface="Sylfaen" panose="010A0502050306030303" charset="0"/>
                <a:cs typeface="Sylfaen" panose="010A0502050306030303" charset="0"/>
              </a:rPr>
              <a:t> </a:t>
            </a:r>
            <a:r>
              <a:rPr lang="en-US" altLang="en-US" dirty="0">
                <a:latin typeface="Sylfaen" panose="010A0502050306030303" charset="0"/>
                <a:cs typeface="Sylfaen" panose="010A0502050306030303" charset="0"/>
              </a:rPr>
              <a:t>  </a:t>
            </a:r>
            <a:r>
              <a:rPr lang="en-US" dirty="0">
                <a:latin typeface="Sylfaen" panose="010A0502050306030303" charset="0"/>
                <a:cs typeface="Sylfaen" panose="010A0502050306030303" charset="0"/>
              </a:rPr>
              <a:t>შვეიცარიის </a:t>
            </a:r>
            <a:r>
              <a:rPr lang="" altLang="en-US" dirty="0">
                <a:latin typeface="Sylfaen" panose="010A0502050306030303" charset="0"/>
                <a:cs typeface="Sylfaen" panose="010A0502050306030303" charset="0"/>
              </a:rPr>
              <a:t>სიცოცხლის მაღალ ხანგრძლივობას</a:t>
            </a:r>
            <a:r>
              <a:rPr lang="en-US" dirty="0">
                <a:latin typeface="Sylfaen" panose="010A0502050306030303" charset="0"/>
                <a:cs typeface="Sylfaen" panose="010A0502050306030303" charset="0"/>
              </a:rPr>
              <a:t> ძირითადი განმაპირობებელი ფაქტორია: კეთილდღეობა, ბედნიერების განცდა და დიეტა.</a:t>
            </a: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71A02-F266-B050-4605-C6F22D64CC24}"/>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შვეიცარიის ტრადიციული საკვები</a:t>
            </a:r>
            <a:endParaRPr lang="en-US" sz="2800" dirty="0">
              <a:latin typeface="Calibri" panose="020F0502020204030204" pitchFamily="34" charset="0"/>
              <a:cs typeface="Calibri" panose="020F0502020204030204" pitchFamily="34" charset="0"/>
            </a:endParaRPr>
          </a:p>
        </p:txBody>
      </p:sp>
      <p:pic>
        <p:nvPicPr>
          <p:cNvPr id="14338" name="Picture 2" descr="undefined">
            <a:extLst>
              <a:ext uri="{FF2B5EF4-FFF2-40B4-BE49-F238E27FC236}">
                <a16:creationId xmlns:a16="http://schemas.microsoft.com/office/drawing/2014/main" id="{A69A7B73-4182-F2E7-B197-BA92B9D8CF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0495" y="2084832"/>
            <a:ext cx="6831009"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9925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02CB-5901-DD7B-5533-04607647E89F}"/>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შვეიცარიის კონტრასტული რელიეფი. ლუცერნის ტბა</a:t>
            </a:r>
            <a:endParaRPr lang="en-US" sz="2800" dirty="0">
              <a:latin typeface="Calibri" panose="020F0502020204030204" pitchFamily="34" charset="0"/>
              <a:cs typeface="Calibri" panose="020F0502020204030204" pitchFamily="34" charset="0"/>
            </a:endParaRPr>
          </a:p>
        </p:txBody>
      </p:sp>
      <p:pic>
        <p:nvPicPr>
          <p:cNvPr id="14338" name="Picture 2">
            <a:extLst>
              <a:ext uri="{FF2B5EF4-FFF2-40B4-BE49-F238E27FC236}">
                <a16:creationId xmlns:a16="http://schemas.microsoft.com/office/drawing/2014/main" id="{8662146C-2753-25DA-975F-F8E5DFEF4D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9955" y="2736044"/>
            <a:ext cx="10732090" cy="412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1646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78C8-C29C-AD8E-C5FE-76F0197798A1}"/>
              </a:ext>
            </a:extLst>
          </p:cNvPr>
          <p:cNvSpPr>
            <a:spLocks noGrp="1"/>
          </p:cNvSpPr>
          <p:nvPr>
            <p:ph type="title"/>
          </p:nvPr>
        </p:nvSpPr>
        <p:spPr/>
        <p:txBody>
          <a:bodyPr>
            <a:noAutofit/>
          </a:bodyPr>
          <a:lstStyle/>
          <a:p>
            <a:r>
              <a:rPr lang="ka-GE" sz="2800" dirty="0">
                <a:latin typeface="Calibri" panose="020F0502020204030204" pitchFamily="34" charset="0"/>
                <a:cs typeface="Calibri" panose="020F0502020204030204" pitchFamily="34" charset="0"/>
              </a:rPr>
              <a:t>სიცოცხლის მოსალოდნელი ხანგრძლივობის განმსაზღვრელი ძირითადი ფაქტორები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9CF28BC-673C-84EA-75AF-59B1DE6E5C19}"/>
              </a:ext>
            </a:extLst>
          </p:cNvPr>
          <p:cNvSpPr>
            <a:spLocks noGrp="1"/>
          </p:cNvSpPr>
          <p:nvPr>
            <p:ph idx="1"/>
          </p:nvPr>
        </p:nvSpPr>
        <p:spPr/>
        <p:txBody>
          <a:bodyPr/>
          <a:lstStyle/>
          <a:p>
            <a:r>
              <a:rPr lang="ka-GE" dirty="0"/>
              <a:t>ფიზიკური მუშაობა</a:t>
            </a:r>
          </a:p>
          <a:p>
            <a:r>
              <a:rPr lang="ka-GE" dirty="0"/>
              <a:t>სხეულის შესაბამისი ძილის რეჟიმი</a:t>
            </a:r>
          </a:p>
          <a:p>
            <a:r>
              <a:rPr lang="ka-GE" dirty="0"/>
              <a:t>პიროვნების ცხოვრებაში სასიამოვნო მოვლენების არსებობა</a:t>
            </a:r>
          </a:p>
          <a:p>
            <a:r>
              <a:rPr lang="ka-GE" dirty="0"/>
              <a:t>დაბალანსებული, ჯანსაღი კვება</a:t>
            </a:r>
          </a:p>
          <a:p>
            <a:r>
              <a:rPr lang="ka-GE" dirty="0"/>
              <a:t>ნარკოტიკულ ნივთიერებებსა და ალკოჰოლზე უარის თქმა</a:t>
            </a:r>
          </a:p>
          <a:p>
            <a:r>
              <a:rPr lang="ka-GE" dirty="0"/>
              <a:t>კარგი ეკოლოგიური მდგომარეობა</a:t>
            </a:r>
          </a:p>
          <a:p>
            <a:r>
              <a:rPr lang="ka-GE" dirty="0"/>
              <a:t>ყოველდღიური რუტინის დაცვა</a:t>
            </a:r>
          </a:p>
          <a:p>
            <a:r>
              <a:rPr lang="ka-GE" dirty="0"/>
              <a:t>ფიზიკური ვარჯიში</a:t>
            </a:r>
          </a:p>
          <a:p>
            <a:endParaRPr lang="en-US" dirty="0"/>
          </a:p>
        </p:txBody>
      </p:sp>
    </p:spTree>
    <p:extLst>
      <p:ext uri="{BB962C8B-B14F-4D97-AF65-F5344CB8AC3E}">
        <p14:creationId xmlns:p14="http://schemas.microsoft.com/office/powerpoint/2010/main" val="293562366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Calibri" panose="020F0502020204030204" charset="0"/>
                <a:cs typeface="Calibri" panose="020F0502020204030204" charset="0"/>
              </a:rPr>
              <a:t>შვეიცარიული შოკოლადი</a:t>
            </a:r>
          </a:p>
        </p:txBody>
      </p:sp>
      <p:pic>
        <p:nvPicPr>
          <p:cNvPr id="4" name="Content Placeholder 3" descr="Swiss_Chocolate_Bars"/>
          <p:cNvPicPr>
            <a:picLocks noGrp="1" noChangeAspect="1"/>
          </p:cNvPicPr>
          <p:nvPr>
            <p:ph idx="1"/>
          </p:nvPr>
        </p:nvPicPr>
        <p:blipFill>
          <a:blip r:embed="rId2"/>
          <a:stretch>
            <a:fillRect/>
          </a:stretch>
        </p:blipFill>
        <p:spPr>
          <a:xfrm>
            <a:off x="2701925" y="2084705"/>
            <a:ext cx="6363970" cy="4773930"/>
          </a:xfrm>
          <a:prstGeom prst="rect">
            <a:avLst/>
          </a:prstGeo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0F64-CAE4-85D3-AC90-86314696E8EF}"/>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იტალია. მე-5 ადგილი</a:t>
            </a:r>
            <a:endParaRPr lang="en-US" sz="2800" dirty="0">
              <a:latin typeface="Calibri" panose="020F0502020204030204" pitchFamily="34" charset="0"/>
              <a:cs typeface="Calibri" panose="020F0502020204030204" pitchFamily="34" charset="0"/>
            </a:endParaRPr>
          </a:p>
        </p:txBody>
      </p:sp>
      <p:pic>
        <p:nvPicPr>
          <p:cNvPr id="15362" name="Picture 2">
            <a:extLst>
              <a:ext uri="{FF2B5EF4-FFF2-40B4-BE49-F238E27FC236}">
                <a16:creationId xmlns:a16="http://schemas.microsoft.com/office/drawing/2014/main" id="{B8C4F86B-7EB3-14D6-DB81-E06A6AB106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9416" y="2084832"/>
            <a:ext cx="477316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0601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Calibri" panose="020F0502020204030204" charset="0"/>
                <a:cs typeface="Calibri" panose="020F0502020204030204" charset="0"/>
              </a:rPr>
              <a:t>იტალია - 82.7 წელი</a:t>
            </a:r>
          </a:p>
        </p:txBody>
      </p:sp>
      <p:sp>
        <p:nvSpPr>
          <p:cNvPr id="3" name="Content Placeholder 2"/>
          <p:cNvSpPr>
            <a:spLocks noGrp="1"/>
          </p:cNvSpPr>
          <p:nvPr>
            <p:ph idx="1"/>
          </p:nvPr>
        </p:nvSpPr>
        <p:spPr/>
        <p:txBody>
          <a:bodyPr>
            <a:normAutofit/>
          </a:bodyPr>
          <a:lstStyle/>
          <a:p>
            <a:pPr marL="0" indent="0">
              <a:buNone/>
            </a:pPr>
            <a:r>
              <a:rPr lang="en-US" sz="2400" dirty="0"/>
              <a:t>   </a:t>
            </a:r>
            <a:r>
              <a:rPr lang="en-US" dirty="0">
                <a:latin typeface="Sylfaen" panose="010A0502050306030303" charset="0"/>
                <a:cs typeface="Sylfaen" panose="010A0502050306030303" charset="0"/>
              </a:rPr>
              <a:t>ისევე როგორც ესპანეთში, იტალიის მოსახლეობაც მისდევს ხმელთაშუა ზღვის დიეტას. ზეითუნის ზეთით, ახალი ხილით, ბოსტნეულითა და მსუბუქი თევზით დადასტურებულია, რომ ისინი ამცირებენ გულ-სისხლძარღვთა დაავადებებს, ეხმარება მიმდევრებს წონის დაკლებაში და ებრძვიან სხვა მავნე ზემოქმედებას ჯანმრთელობაზე. </a:t>
            </a:r>
          </a:p>
          <a:p>
            <a:pPr marL="0" indent="0">
              <a:buNone/>
            </a:pPr>
            <a:r>
              <a:rPr lang="en-US" dirty="0">
                <a:latin typeface="Sylfaen" panose="010A0502050306030303" charset="0"/>
                <a:cs typeface="Sylfaen" panose="010A0502050306030303" charset="0"/>
              </a:rPr>
              <a:t> </a:t>
            </a:r>
            <a:r>
              <a:rPr lang="en-US" altLang="en-US" dirty="0">
                <a:latin typeface="Sylfaen" panose="010A0502050306030303" charset="0"/>
                <a:cs typeface="Sylfaen" panose="010A0502050306030303" charset="0"/>
              </a:rPr>
              <a:t>  </a:t>
            </a:r>
            <a:r>
              <a:rPr lang="en-US" dirty="0">
                <a:latin typeface="Sylfaen" panose="010A0502050306030303" charset="0"/>
                <a:cs typeface="Sylfaen" panose="010A0502050306030303" charset="0"/>
              </a:rPr>
              <a:t>თბილ კლიმატთან და სიბერემდე ფიზიკურ აქტივობაზე ხაზგასმით, იტალიური დიეტა (პიცისა და მაკარონის ზომიერად მირთმევით) გადამწყვეტ როლს თამაშობს სიცოცხლის ხანგრძლივობაში.</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2063-F8C4-2438-1247-F570C9353DEA}"/>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აპენინის ლანდშაფტი. მარკე</a:t>
            </a:r>
            <a:endParaRPr lang="en-US" sz="2800" dirty="0">
              <a:latin typeface="Calibri" panose="020F0502020204030204" pitchFamily="34" charset="0"/>
              <a:cs typeface="Calibri" panose="020F0502020204030204" pitchFamily="34" charset="0"/>
            </a:endParaRPr>
          </a:p>
        </p:txBody>
      </p:sp>
      <p:pic>
        <p:nvPicPr>
          <p:cNvPr id="16386" name="Picture 2">
            <a:extLst>
              <a:ext uri="{FF2B5EF4-FFF2-40B4-BE49-F238E27FC236}">
                <a16:creationId xmlns:a16="http://schemas.microsoft.com/office/drawing/2014/main" id="{ECC320E6-E8EB-DF46-1964-3006EE74C6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6035" y="2084832"/>
            <a:ext cx="715625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64419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B9FB-29BB-1569-93DF-46FF4787F9C0}"/>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გრან პარადიზოს ეროვნული პარკი</a:t>
            </a:r>
            <a:endParaRPr lang="en-US" sz="2800" dirty="0">
              <a:latin typeface="Calibri" panose="020F0502020204030204" pitchFamily="34" charset="0"/>
              <a:cs typeface="Calibri" panose="020F0502020204030204" pitchFamily="34" charset="0"/>
            </a:endParaRPr>
          </a:p>
        </p:txBody>
      </p:sp>
      <p:pic>
        <p:nvPicPr>
          <p:cNvPr id="17410" name="Picture 2" descr="undefined">
            <a:extLst>
              <a:ext uri="{FF2B5EF4-FFF2-40B4-BE49-F238E27FC236}">
                <a16:creationId xmlns:a16="http://schemas.microsoft.com/office/drawing/2014/main" id="{E855310B-8E03-697F-6887-7E34621F02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7871" y="2084832"/>
            <a:ext cx="7156257"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8653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32DF-76D1-4FD6-9704-9FF351DE2BC9}"/>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ხმელთაშუაზღვის დიეტის პროდუქტები</a:t>
            </a:r>
            <a:endParaRPr lang="en-US" sz="2800" dirty="0">
              <a:latin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AEF8B27C-DCA7-4C47-9946-B38B605DBA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5879" y="2084832"/>
            <a:ext cx="6880242"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64070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2800" dirty="0">
                <a:latin typeface="Calibri" panose="020F0502020204030204" charset="0"/>
                <a:cs typeface="Calibri" panose="020F0502020204030204" charset="0"/>
              </a:rPr>
              <a:t>იტალიის კვების რაციონი</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4015" y="2084705"/>
            <a:ext cx="6363335" cy="4772660"/>
          </a:xfrm>
        </p:spPr>
      </p:pic>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A73C-1AC6-524E-2ACB-963AF0241A31}"/>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რა აქვთ საერთო ამ ქვეყნებს?</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F40A222-C7CE-4CFA-A57A-A4E7A3075F29}"/>
              </a:ext>
            </a:extLst>
          </p:cNvPr>
          <p:cNvSpPr>
            <a:spLocks noGrp="1"/>
          </p:cNvSpPr>
          <p:nvPr>
            <p:ph idx="1"/>
          </p:nvPr>
        </p:nvSpPr>
        <p:spPr/>
        <p:txBody>
          <a:bodyPr/>
          <a:lstStyle/>
          <a:p>
            <a:pPr>
              <a:buFont typeface="Wingdings" panose="05000000000000000000" pitchFamily="2" charset="2"/>
              <a:buChar char="§"/>
            </a:pPr>
            <a:r>
              <a:rPr lang="en-US" dirty="0"/>
              <a:t> </a:t>
            </a:r>
            <a:r>
              <a:rPr lang="ka-GE" dirty="0"/>
              <a:t>ამ სახელმწიფოებს აქვთ განვითარებული ეკონომიკა</a:t>
            </a:r>
          </a:p>
          <a:p>
            <a:pPr>
              <a:buFont typeface="Wingdings" panose="05000000000000000000" pitchFamily="2" charset="2"/>
              <a:buChar char="§"/>
            </a:pPr>
            <a:r>
              <a:rPr lang="ka-GE" dirty="0"/>
              <a:t> ყველა სახელმწიფოს აქვს მთლიანი შიდა პროდუქტი ერთ სულ მოსახლეზე გაანგარიშებით ძალიან მაღალი-იგულისხმება ერთი წლის განმავლობაში შემოსავლების რაოდენობა</a:t>
            </a:r>
          </a:p>
          <a:p>
            <a:pPr>
              <a:buFont typeface="Wingdings" panose="05000000000000000000" pitchFamily="2" charset="2"/>
              <a:buChar char="§"/>
            </a:pPr>
            <a:r>
              <a:rPr lang="ka-GE" dirty="0"/>
              <a:t> ამ სახელმწიფოების მოსახლება ნაკლებად მიირთმევს გაჯერებულ ცხიმებს (მათი კვების რაციონში, ძირითადად, ხილი და ბოსტნეულია)</a:t>
            </a:r>
          </a:p>
          <a:p>
            <a:pPr>
              <a:buFont typeface="Wingdings" panose="05000000000000000000" pitchFamily="2" charset="2"/>
              <a:buChar char="§"/>
            </a:pPr>
            <a:r>
              <a:rPr lang="ka-GE" dirty="0"/>
              <a:t> ამ სახელმწიფოებში ჯანდაცვის სისტემა და საპენსიო ასაკი არის მაღალი</a:t>
            </a:r>
          </a:p>
          <a:p>
            <a:pPr>
              <a:buFont typeface="Wingdings" panose="05000000000000000000" pitchFamily="2" charset="2"/>
              <a:buChar char="§"/>
            </a:pPr>
            <a:r>
              <a:rPr lang="ka-GE" dirty="0"/>
              <a:t> მოსახლეობა სარგებლობს ფიზიკური ვარჯიშით </a:t>
            </a:r>
          </a:p>
          <a:p>
            <a:pPr>
              <a:buFont typeface="Wingdings" panose="05000000000000000000" pitchFamily="2" charset="2"/>
              <a:buChar char="§"/>
            </a:pPr>
            <a:r>
              <a:rPr lang="ka-GE" dirty="0"/>
              <a:t> ამ ქვეყნებში ძალიან დაბალია ალკოჰოლის მიღებისა და მოწევის დონე </a:t>
            </a:r>
          </a:p>
          <a:p>
            <a:pPr>
              <a:buFont typeface="Wingdings" panose="05000000000000000000" pitchFamily="2" charset="2"/>
              <a:buChar char="§"/>
            </a:pPr>
            <a:endParaRPr lang="ka-GE" dirty="0"/>
          </a:p>
        </p:txBody>
      </p:sp>
    </p:spTree>
    <p:extLst>
      <p:ext uri="{BB962C8B-B14F-4D97-AF65-F5344CB8AC3E}">
        <p14:creationId xmlns:p14="http://schemas.microsoft.com/office/powerpoint/2010/main" val="2700525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7651-8329-4717-854B-26B9A861F907}"/>
              </a:ext>
            </a:extLst>
          </p:cNvPr>
          <p:cNvSpPr>
            <a:spLocks noGrp="1"/>
          </p:cNvSpPr>
          <p:nvPr>
            <p:ph type="title"/>
          </p:nvPr>
        </p:nvSpPr>
        <p:spPr/>
        <p:txBody>
          <a:bodyPr>
            <a:noAutofit/>
          </a:bodyPr>
          <a:lstStyle/>
          <a:p>
            <a:pPr algn="ctr"/>
            <a:r>
              <a:rPr lang="en-US" sz="2800" dirty="0">
                <a:latin typeface="Calibri" panose="020F0502020204030204" pitchFamily="34" charset="0"/>
                <a:cs typeface="Calibri" panose="020F0502020204030204" pitchFamily="34" charset="0"/>
              </a:rPr>
              <a:t>5 </a:t>
            </a:r>
            <a:r>
              <a:rPr lang="ka-GE" sz="2800" dirty="0">
                <a:latin typeface="Calibri" panose="020F0502020204030204" pitchFamily="34" charset="0"/>
                <a:cs typeface="Calibri" panose="020F0502020204030204" pitchFamily="34" charset="0"/>
              </a:rPr>
              <a:t>სახელმწიფო ყველაზე დაბალი სიცოცხლის მოსალოდნელი ხანგრძლივობით (ყველა სახელმწიფო ეკონომომიკურად განვითარებადია)</a:t>
            </a:r>
            <a:endParaRPr lang="en-US" sz="2800" dirty="0">
              <a:latin typeface="Calibri" panose="020F0502020204030204" pitchFamily="34" charset="0"/>
              <a:cs typeface="Calibri" panose="020F0502020204030204" pitchFamily="34" charset="0"/>
            </a:endParaRPr>
          </a:p>
        </p:txBody>
      </p:sp>
      <p:pic>
        <p:nvPicPr>
          <p:cNvPr id="1026" name="Picture 2" descr="lowest life expectancy in the world">
            <a:extLst>
              <a:ext uri="{FF2B5EF4-FFF2-40B4-BE49-F238E27FC236}">
                <a16:creationId xmlns:a16="http://schemas.microsoft.com/office/drawing/2014/main" id="{1B6EF517-4EF1-4736-B7B1-991BA9E38A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93104" y="2458294"/>
            <a:ext cx="6605791" cy="439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5295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CD628-A574-E00D-F904-654AD5C5038A}"/>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ჩადი. </a:t>
            </a:r>
            <a:r>
              <a:rPr lang="en-US" sz="2800" dirty="0">
                <a:latin typeface="Calibri" panose="020F0502020204030204" pitchFamily="34" charset="0"/>
                <a:cs typeface="Calibri" panose="020F0502020204030204" pitchFamily="34" charset="0"/>
              </a:rPr>
              <a:t>193 </a:t>
            </a:r>
            <a:r>
              <a:rPr lang="ka-GE" sz="2800" dirty="0">
                <a:latin typeface="Calibri" panose="020F0502020204030204" pitchFamily="34" charset="0"/>
                <a:cs typeface="Calibri" panose="020F0502020204030204" pitchFamily="34" charset="0"/>
              </a:rPr>
              <a:t>ადგილი</a:t>
            </a:r>
            <a:r>
              <a:rPr lang="en-US" sz="2800" dirty="0">
                <a:latin typeface="Calibri" panose="020F0502020204030204" pitchFamily="34" charset="0"/>
                <a:cs typeface="Calibri" panose="020F0502020204030204" pitchFamily="34" charset="0"/>
              </a:rPr>
              <a:t> </a:t>
            </a:r>
            <a:r>
              <a:rPr lang="ka-GE" sz="2800" dirty="0">
                <a:latin typeface="Calibri" panose="020F0502020204030204" pitchFamily="34" charset="0"/>
                <a:cs typeface="Calibri" panose="020F0502020204030204" pitchFamily="34" charset="0"/>
              </a:rPr>
              <a:t>მსოფლიოში</a:t>
            </a:r>
            <a:endParaRPr lang="en-US" sz="2800" dirty="0">
              <a:latin typeface="Calibri" panose="020F0502020204030204" pitchFamily="34" charset="0"/>
              <a:cs typeface="Calibri" panose="020F0502020204030204" pitchFamily="34" charset="0"/>
            </a:endParaRPr>
          </a:p>
        </p:txBody>
      </p:sp>
      <p:pic>
        <p:nvPicPr>
          <p:cNvPr id="1028" name="Picture 4" descr="Location of Chad">
            <a:extLst>
              <a:ext uri="{FF2B5EF4-FFF2-40B4-BE49-F238E27FC236}">
                <a16:creationId xmlns:a16="http://schemas.microsoft.com/office/drawing/2014/main" id="{988083AB-A373-8A66-583F-4A09854409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9416" y="2084832"/>
            <a:ext cx="477316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70277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6B01-27DB-A039-7D05-6B93440C7505}"/>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როგორ გამოითვლება სიცოცხლის მოსალოდნელი განგრძლივობა?</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B93882B-1CC2-8AFA-45BA-7C6B1692D6A5}"/>
              </a:ext>
            </a:extLst>
          </p:cNvPr>
          <p:cNvSpPr>
            <a:spLocks noGrp="1"/>
          </p:cNvSpPr>
          <p:nvPr>
            <p:ph idx="1"/>
          </p:nvPr>
        </p:nvSpPr>
        <p:spPr/>
        <p:txBody>
          <a:bodyPr/>
          <a:lstStyle/>
          <a:p>
            <a:r>
              <a:rPr lang="ka-GE" dirty="0"/>
              <a:t>   საშუალო გამოითვლება დაბადების წლის, სქესის და რეგიონის მიხედვით, სიკვდილიანობის მიზეზების გათვალისწინებით, რომელიც, სავარაუდოდ, გავლენას მოახდენს კონკრეტულ მოსახლეობაზე. 2016 წლის მდგომარეობით, მთელ მსოფლიოში სიცოცხლის ხანგრძლივობამ მიაღწია უმაღლეს დონეს, რომელიც იზომება თანამედროვე დროში.</a:t>
            </a:r>
            <a:endParaRPr lang="en-US" dirty="0"/>
          </a:p>
          <a:p>
            <a:r>
              <a:rPr lang="en-US" dirty="0"/>
              <a:t>   </a:t>
            </a:r>
            <a:r>
              <a:rPr lang="ka-GE" dirty="0"/>
              <a:t>სიცოცხლის მოსალოდნელი ხანგრძლივობის უმაღლესი დონე არის 84 წელი.</a:t>
            </a:r>
            <a:endParaRPr lang="en-US" dirty="0"/>
          </a:p>
        </p:txBody>
      </p:sp>
    </p:spTree>
    <p:extLst>
      <p:ext uri="{BB962C8B-B14F-4D97-AF65-F5344CB8AC3E}">
        <p14:creationId xmlns:p14="http://schemas.microsoft.com/office/powerpoint/2010/main" val="328015102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AA89-518F-4FD0-BBC4-2FE8A1E0671E}"/>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ჩადი</a:t>
            </a:r>
            <a:r>
              <a:rPr lang="en-US" sz="2800" dirty="0">
                <a:latin typeface="Calibri" panose="020F0502020204030204" pitchFamily="34" charset="0"/>
                <a:cs typeface="Calibri" panose="020F0502020204030204" pitchFamily="34" charset="0"/>
              </a:rPr>
              <a:t> - 50.7 </a:t>
            </a:r>
            <a:r>
              <a:rPr lang="ka-GE" sz="2800" dirty="0">
                <a:latin typeface="Calibri" panose="020F0502020204030204" pitchFamily="34" charset="0"/>
                <a:cs typeface="Calibri" panose="020F0502020204030204" pitchFamily="34" charset="0"/>
              </a:rPr>
              <a:t>წელი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74A85AA-1710-41A4-B94A-545273928984}"/>
              </a:ext>
            </a:extLst>
          </p:cNvPr>
          <p:cNvSpPr>
            <a:spLocks noGrp="1"/>
          </p:cNvSpPr>
          <p:nvPr>
            <p:ph idx="1"/>
          </p:nvPr>
        </p:nvSpPr>
        <p:spPr/>
        <p:txBody>
          <a:bodyPr>
            <a:normAutofit/>
          </a:bodyPr>
          <a:lstStyle/>
          <a:p>
            <a:pPr marL="0" indent="0">
              <a:buNone/>
            </a:pPr>
            <a:r>
              <a:rPr lang="en-US" dirty="0"/>
              <a:t>   </a:t>
            </a:r>
            <a:r>
              <a:rPr lang="ka-GE" dirty="0"/>
              <a:t>ჩადს აქვს ყველაზე დაბალი სიცოცხლის საშუალო ხანგრძლივობა მსოფლიოში,  სიცოცხლის საშუალო ხანგრძლივობა 50.6 წელია. სიცოცხლის ხანგრძლივობა ამ ქვეყანაში დაბალია, რადგან მას აქვს დედათა სიკვდილიანობის ერთ-ერთი ყველაზე მაღალი მაჩვენებელი და ასევე მაღალი ჩვილ ბავშვთა სიკვდილიანობა.</a:t>
            </a:r>
            <a:endParaRPr lang="en-US" dirty="0"/>
          </a:p>
          <a:p>
            <a:pPr marL="0" indent="0">
              <a:buNone/>
            </a:pPr>
            <a:r>
              <a:rPr lang="en-US" dirty="0"/>
              <a:t>   USAID-</a:t>
            </a:r>
            <a:r>
              <a:rPr lang="ka-GE" dirty="0"/>
              <a:t>ს აქვს რამდენიმე პროგრამა ჩადში მცხოვრებთა დასახმარებლად. </a:t>
            </a:r>
            <a:r>
              <a:rPr lang="en-US" dirty="0"/>
              <a:t>USAID </a:t>
            </a:r>
            <a:r>
              <a:rPr lang="ka-GE" dirty="0"/>
              <a:t>და გაეროს მსოფლიო სასურსათო პროგრამა ერთად მუშაობენ საკვების გასავრცელებლად, რომ უზრუნველყონ საკვების ხელმისაწვდომობა მთელ ქვეყანაში. </a:t>
            </a:r>
            <a:r>
              <a:rPr lang="en-US" dirty="0"/>
              <a:t>  </a:t>
            </a:r>
          </a:p>
          <a:p>
            <a:pPr marL="0" indent="0">
              <a:buNone/>
            </a:pPr>
            <a:r>
              <a:rPr lang="en-US" dirty="0"/>
              <a:t>   </a:t>
            </a:r>
          </a:p>
        </p:txBody>
      </p:sp>
    </p:spTree>
    <p:extLst>
      <p:ext uri="{BB962C8B-B14F-4D97-AF65-F5344CB8AC3E}">
        <p14:creationId xmlns:p14="http://schemas.microsoft.com/office/powerpoint/2010/main" val="272010128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9B0F-CD10-E438-44B3-ED34DB98DDDE}"/>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ჩადის ტრადიციული საკვები</a:t>
            </a:r>
            <a:endParaRPr lang="en-US" sz="2800" dirty="0">
              <a:latin typeface="Calibri" panose="020F0502020204030204" pitchFamily="34" charset="0"/>
              <a:cs typeface="Calibri" panose="020F0502020204030204" pitchFamily="34" charset="0"/>
            </a:endParaRPr>
          </a:p>
        </p:txBody>
      </p:sp>
      <p:pic>
        <p:nvPicPr>
          <p:cNvPr id="2050" name="Picture 2" descr="undefined">
            <a:extLst>
              <a:ext uri="{FF2B5EF4-FFF2-40B4-BE49-F238E27FC236}">
                <a16:creationId xmlns:a16="http://schemas.microsoft.com/office/drawing/2014/main" id="{DD745D29-70E6-636B-C995-DCB5527470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7871" y="2084832"/>
            <a:ext cx="7156257"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95709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4384-FAA0-AE6F-DB2F-AEA7C8258E4C}"/>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მომთაბარე ხალხი ენნედის მთებში</a:t>
            </a:r>
            <a:endParaRPr lang="en-US" sz="2800" dirty="0">
              <a:latin typeface="Calibri" panose="020F0502020204030204" pitchFamily="34" charset="0"/>
              <a:cs typeface="Calibri" panose="020F0502020204030204" pitchFamily="34" charset="0"/>
            </a:endParaRPr>
          </a:p>
        </p:txBody>
      </p:sp>
      <p:pic>
        <p:nvPicPr>
          <p:cNvPr id="3074" name="Picture 2" descr="undefined">
            <a:extLst>
              <a:ext uri="{FF2B5EF4-FFF2-40B4-BE49-F238E27FC236}">
                <a16:creationId xmlns:a16="http://schemas.microsoft.com/office/drawing/2014/main" id="{7A1832EB-54B5-DDA4-C0D0-95C712CEEC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3888" y="2084832"/>
            <a:ext cx="6364224"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3825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4E8B-BEBE-4FF4-BEF1-4554FA9E8292}"/>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ჩადის ხშირი პრობლემა სუფთა წყალთან წვდომაა</a:t>
            </a:r>
            <a:endParaRPr lang="en-US" sz="2800" dirty="0">
              <a:latin typeface="Calibri" panose="020F0502020204030204" pitchFamily="34" charset="0"/>
              <a:cs typeface="Calibri" panose="020F0502020204030204" pitchFamily="34" charset="0"/>
            </a:endParaRPr>
          </a:p>
        </p:txBody>
      </p:sp>
      <p:pic>
        <p:nvPicPr>
          <p:cNvPr id="2050" name="Picture 2" descr="undefined">
            <a:extLst>
              <a:ext uri="{FF2B5EF4-FFF2-40B4-BE49-F238E27FC236}">
                <a16:creationId xmlns:a16="http://schemas.microsoft.com/office/drawing/2014/main" id="{E220C1FA-804F-4EC2-9D1B-C6FF54A8F6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6124" y="2084832"/>
            <a:ext cx="7159751"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4526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A662-080E-53E8-6A91-5FE4D2FA712A}"/>
              </a:ext>
            </a:extLst>
          </p:cNvPr>
          <p:cNvSpPr>
            <a:spLocks noGrp="1"/>
          </p:cNvSpPr>
          <p:nvPr>
            <p:ph type="title"/>
          </p:nvPr>
        </p:nvSpPr>
        <p:spPr/>
        <p:txBody>
          <a:bodyPr/>
          <a:lstStyle/>
          <a:p>
            <a:r>
              <a:rPr lang="ka-GE" sz="2800" dirty="0">
                <a:latin typeface="Calibri" panose="020F0502020204030204" pitchFamily="34" charset="0"/>
                <a:cs typeface="Calibri" panose="020F0502020204030204" pitchFamily="34" charset="0"/>
              </a:rPr>
              <a:t>გვინეა-ბისაუ. </a:t>
            </a:r>
            <a:r>
              <a:rPr lang="en-US" sz="2800" dirty="0">
                <a:latin typeface="Calibri" panose="020F0502020204030204" pitchFamily="34" charset="0"/>
                <a:cs typeface="Calibri" panose="020F0502020204030204" pitchFamily="34" charset="0"/>
              </a:rPr>
              <a:t>192</a:t>
            </a:r>
            <a:r>
              <a:rPr lang="ka-GE" sz="2800" dirty="0">
                <a:latin typeface="Calibri" panose="020F0502020204030204" pitchFamily="34" charset="0"/>
                <a:cs typeface="Calibri" panose="020F0502020204030204" pitchFamily="34" charset="0"/>
              </a:rPr>
              <a:t> ადგილი</a:t>
            </a:r>
            <a:r>
              <a:rPr lang="en-US" sz="2800" dirty="0">
                <a:latin typeface="Calibri" panose="020F0502020204030204" pitchFamily="34" charset="0"/>
                <a:cs typeface="Calibri" panose="020F0502020204030204" pitchFamily="34" charset="0"/>
              </a:rPr>
              <a:t> </a:t>
            </a:r>
            <a:r>
              <a:rPr lang="ka-GE" sz="2800" dirty="0">
                <a:latin typeface="Calibri" panose="020F0502020204030204" pitchFamily="34" charset="0"/>
                <a:cs typeface="Calibri" panose="020F0502020204030204" pitchFamily="34" charset="0"/>
              </a:rPr>
              <a:t>მსოფლიოში</a:t>
            </a:r>
            <a:endParaRPr lang="en-US" dirty="0">
              <a:latin typeface="Calibri" panose="020F0502020204030204" pitchFamily="34" charset="0"/>
              <a:cs typeface="Calibri" panose="020F0502020204030204" pitchFamily="34" charset="0"/>
            </a:endParaRPr>
          </a:p>
        </p:txBody>
      </p:sp>
      <p:pic>
        <p:nvPicPr>
          <p:cNvPr id="4098" name="Picture 2" descr="Location of Guinea-Bissau (dark blue) – in Africa (light blue &amp; dark grey) – in the African Union (light blue)">
            <a:extLst>
              <a:ext uri="{FF2B5EF4-FFF2-40B4-BE49-F238E27FC236}">
                <a16:creationId xmlns:a16="http://schemas.microsoft.com/office/drawing/2014/main" id="{909B703C-0DB8-8522-AC82-547A3F3F61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6327" y="2084832"/>
            <a:ext cx="5139346"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87543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14B5-AAB2-4646-82B3-4597C81418DC}"/>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გვინეა - ბისუ - 51 წელი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FB1B068-5369-4CD4-9272-CF7351AF0907}"/>
              </a:ext>
            </a:extLst>
          </p:cNvPr>
          <p:cNvSpPr>
            <a:spLocks noGrp="1"/>
          </p:cNvSpPr>
          <p:nvPr>
            <p:ph idx="1"/>
          </p:nvPr>
        </p:nvSpPr>
        <p:spPr/>
        <p:txBody>
          <a:bodyPr/>
          <a:lstStyle/>
          <a:p>
            <a:r>
              <a:rPr lang="ka-GE" sz="1800" dirty="0"/>
              <a:t>   </a:t>
            </a:r>
            <a:r>
              <a:rPr lang="ka-GE" dirty="0"/>
              <a:t>მსოფლიოში ყველაზე დაბალი სიცოცხლის საშუალო ხანგრძლივობით მეორე ქვეყანაა გვინეა-ბისაუ, რომელიც საშუალოდ 51 წელს ცხოვრობს. </a:t>
            </a:r>
            <a:r>
              <a:rPr lang="en-US" dirty="0"/>
              <a:t>Aid for Africa </a:t>
            </a:r>
            <a:r>
              <a:rPr lang="ka-GE" dirty="0"/>
              <a:t>მუშაობს გვინეა-ბისაუში პროგრამებით, რომლებიც ხელს უწყობენ ჯანმრთელობისა და განათლების გაუმჯობესებას, ბიზნესის შექმნას და ველური ბუნების დაცვას. </a:t>
            </a:r>
          </a:p>
          <a:p>
            <a:r>
              <a:rPr lang="ka-GE" dirty="0"/>
              <a:t>   სხვა პროგრამა </a:t>
            </a:r>
            <a:r>
              <a:rPr lang="en-US" dirty="0"/>
              <a:t>Aid for Africa, </a:t>
            </a:r>
            <a:r>
              <a:rPr lang="ka-GE" dirty="0"/>
              <a:t>სახელწოდებით </a:t>
            </a:r>
            <a:r>
              <a:rPr lang="en-US" dirty="0"/>
              <a:t>Tostan, </a:t>
            </a:r>
            <a:r>
              <a:rPr lang="ka-GE" dirty="0"/>
              <a:t>მუშაობს ადგილობრივი ენებისა და ტრადიციების გამოყენებით დემოკრატიის, პრობლემების გადაჭრის, ადამიანთა პოპულარიზაციისთვის ხელშეწყობას, ასევე ადამიანის უფლებების, ჰიგიენისა და ჯანმრთელობის გაუმჯობესებას. </a:t>
            </a:r>
            <a:endParaRPr lang="en-US" dirty="0"/>
          </a:p>
        </p:txBody>
      </p:sp>
    </p:spTree>
    <p:extLst>
      <p:ext uri="{BB962C8B-B14F-4D97-AF65-F5344CB8AC3E}">
        <p14:creationId xmlns:p14="http://schemas.microsoft.com/office/powerpoint/2010/main" val="344711136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B5F9-61B4-CB36-42FB-39E94025D4D0}"/>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გვინეა-ბისაუს სქესობრივ ასაკობრივი პირამიდა</a:t>
            </a:r>
            <a:br>
              <a:rPr lang="ka-GE" sz="2800" dirty="0">
                <a:latin typeface="Calibri" panose="020F0502020204030204" pitchFamily="34" charset="0"/>
                <a:cs typeface="Calibri" panose="020F0502020204030204" pitchFamily="34" charset="0"/>
              </a:rPr>
            </a:br>
            <a:r>
              <a:rPr lang="ka-GE" sz="2800" dirty="0">
                <a:latin typeface="Calibri" panose="020F0502020204030204" pitchFamily="34" charset="0"/>
                <a:cs typeface="Calibri" panose="020F0502020204030204" pitchFamily="34" charset="0"/>
              </a:rPr>
              <a:t>წყარო: გაერთიანებული ერების ორგანიზაცია (მსოფლიო მოსახლეობის პერსპექტივები. 2006 წლის გადახედვა)</a:t>
            </a:r>
            <a:endParaRPr lang="en-US" sz="2800" dirty="0">
              <a:latin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8A91790C-831E-5993-36DC-47F42A9364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7833" y="2084832"/>
            <a:ext cx="6892661"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559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16C5-878B-065A-3B22-204B63466BDF}"/>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ტიპიური ლანდშაფტი გვინეა-ბისაუში</a:t>
            </a:r>
            <a:endParaRPr lang="en-US" sz="2800" dirty="0">
              <a:latin typeface="Calibri" panose="020F0502020204030204" pitchFamily="34" charset="0"/>
              <a:cs typeface="Calibri" panose="020F0502020204030204" pitchFamily="34" charset="0"/>
            </a:endParaRPr>
          </a:p>
        </p:txBody>
      </p:sp>
      <p:pic>
        <p:nvPicPr>
          <p:cNvPr id="5122" name="Picture 2" descr="undefined">
            <a:extLst>
              <a:ext uri="{FF2B5EF4-FFF2-40B4-BE49-F238E27FC236}">
                <a16:creationId xmlns:a16="http://schemas.microsoft.com/office/drawing/2014/main" id="{DE3405C4-AB85-479B-F11F-32EEBBBF8F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9648" y="2084832"/>
            <a:ext cx="7209032"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3938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DD3C-211F-A289-3A73-F11DD68BD417}"/>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გვინეა-ბისაუს ერთ-ერთი პოპულარული საკვები</a:t>
            </a:r>
            <a:endParaRPr lang="en-US" sz="2800" dirty="0">
              <a:latin typeface="Calibri" panose="020F0502020204030204" pitchFamily="34" charset="0"/>
              <a:cs typeface="Calibri" panose="020F0502020204030204" pitchFamily="34" charset="0"/>
            </a:endParaRPr>
          </a:p>
        </p:txBody>
      </p:sp>
      <p:pic>
        <p:nvPicPr>
          <p:cNvPr id="6146" name="Picture 2" descr="Jollof Rice | Traditional Rice Dish From Nigeria | TasteAtlas">
            <a:extLst>
              <a:ext uri="{FF2B5EF4-FFF2-40B4-BE49-F238E27FC236}">
                <a16:creationId xmlns:a16="http://schemas.microsoft.com/office/drawing/2014/main" id="{F818EA3C-550C-02CF-6566-F3D1E8D03D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5903" y="2084832"/>
            <a:ext cx="9896521"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86400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19D8-E726-DFB7-3517-43DAAB0E7B79}"/>
              </a:ext>
            </a:extLst>
          </p:cNvPr>
          <p:cNvSpPr>
            <a:spLocks noGrp="1"/>
          </p:cNvSpPr>
          <p:nvPr>
            <p:ph type="title"/>
          </p:nvPr>
        </p:nvSpPr>
        <p:spPr/>
        <p:txBody>
          <a:bodyPr/>
          <a:lstStyle/>
          <a:p>
            <a:r>
              <a:rPr lang="ka-GE" sz="2800" dirty="0">
                <a:latin typeface="Calibri" panose="020F0502020204030204" pitchFamily="34" charset="0"/>
                <a:cs typeface="Calibri" panose="020F0502020204030204" pitchFamily="34" charset="0"/>
              </a:rPr>
              <a:t>ავღანეთი. </a:t>
            </a:r>
            <a:r>
              <a:rPr lang="en-US" sz="2800" dirty="0">
                <a:latin typeface="Calibri" panose="020F0502020204030204" pitchFamily="34" charset="0"/>
                <a:cs typeface="Calibri" panose="020F0502020204030204" pitchFamily="34" charset="0"/>
              </a:rPr>
              <a:t>191</a:t>
            </a:r>
            <a:r>
              <a:rPr lang="ka-GE" sz="2800" dirty="0">
                <a:latin typeface="Calibri" panose="020F0502020204030204" pitchFamily="34" charset="0"/>
                <a:cs typeface="Calibri" panose="020F0502020204030204" pitchFamily="34" charset="0"/>
              </a:rPr>
              <a:t> ადგილი მსოფლიოში</a:t>
            </a:r>
            <a:endParaRPr lang="en-US" dirty="0">
              <a:latin typeface="Calibri" panose="020F0502020204030204" pitchFamily="34" charset="0"/>
              <a:cs typeface="Calibri" panose="020F0502020204030204" pitchFamily="34" charset="0"/>
            </a:endParaRPr>
          </a:p>
        </p:txBody>
      </p:sp>
      <p:pic>
        <p:nvPicPr>
          <p:cNvPr id="7170" name="Picture 2">
            <a:extLst>
              <a:ext uri="{FF2B5EF4-FFF2-40B4-BE49-F238E27FC236}">
                <a16:creationId xmlns:a16="http://schemas.microsoft.com/office/drawing/2014/main" id="{C1B54674-E7ED-E3C4-55A0-4C768324CF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9416" y="2084832"/>
            <a:ext cx="477316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2692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C3B9-B72C-35E7-1A0B-11850F39F5DC}"/>
              </a:ext>
            </a:extLst>
          </p:cNvPr>
          <p:cNvSpPr>
            <a:spLocks noGrp="1"/>
          </p:cNvSpPr>
          <p:nvPr>
            <p:ph type="title"/>
          </p:nvPr>
        </p:nvSpPr>
        <p:spPr/>
        <p:txBody>
          <a:bodyPr>
            <a:noAutofit/>
          </a:bodyPr>
          <a:lstStyle/>
          <a:p>
            <a:r>
              <a:rPr lang="ka-GE" sz="2800" dirty="0">
                <a:latin typeface="Calibri" panose="020F0502020204030204" pitchFamily="34" charset="0"/>
                <a:cs typeface="Calibri" panose="020F0502020204030204" pitchFamily="34" charset="0"/>
              </a:rPr>
              <a:t>სიცოცხლისა და ჯანსაღი სიცოცხლის მოსალოდნელი ხანგრძლივობა მსოფლიოს სხვადასხვა სახელმწიფოში, 2019 წელს.</a:t>
            </a:r>
            <a:br>
              <a:rPr lang="en-US" sz="2800" dirty="0">
                <a:latin typeface="Calibri" panose="020F0502020204030204" pitchFamily="34" charset="0"/>
                <a:cs typeface="Calibri" panose="020F0502020204030204" pitchFamily="34" charset="0"/>
              </a:rPr>
            </a:br>
            <a:r>
              <a:rPr lang="ka-GE" sz="2800" dirty="0">
                <a:latin typeface="Calibri" panose="020F0502020204030204" pitchFamily="34" charset="0"/>
                <a:cs typeface="Calibri" panose="020F0502020204030204" pitchFamily="34" charset="0"/>
              </a:rPr>
              <a:t>წყარო: </a:t>
            </a:r>
            <a:r>
              <a:rPr lang="en-US" sz="2800" dirty="0">
                <a:latin typeface="Calibri" panose="020F0502020204030204" pitchFamily="34" charset="0"/>
                <a:cs typeface="Calibri" panose="020F0502020204030204" pitchFamily="34" charset="0"/>
              </a:rPr>
              <a:t>WHO </a:t>
            </a:r>
            <a:r>
              <a:rPr lang="ka-GE" sz="2800" dirty="0">
                <a:latin typeface="Calibri" panose="020F0502020204030204" pitchFamily="34" charset="0"/>
                <a:cs typeface="Calibri" panose="020F0502020204030204" pitchFamily="34" charset="0"/>
              </a:rPr>
              <a:t>(მსოფლიო ჯანდაცვის სტატისტიკა)</a:t>
            </a:r>
            <a:endParaRPr lang="en-US" sz="2800" dirty="0">
              <a:latin typeface="Calibri" panose="020F0502020204030204" pitchFamily="34" charset="0"/>
              <a:cs typeface="Calibri" panose="020F0502020204030204" pitchFamily="34" charset="0"/>
            </a:endParaRPr>
          </a:p>
        </p:txBody>
      </p:sp>
      <p:pic>
        <p:nvPicPr>
          <p:cNvPr id="1026" name="Picture 2" descr="undefined">
            <a:extLst>
              <a:ext uri="{FF2B5EF4-FFF2-40B4-BE49-F238E27FC236}">
                <a16:creationId xmlns:a16="http://schemas.microsoft.com/office/drawing/2014/main" id="{B1E12A30-59BF-A585-3CB1-D2B3B4C54E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3938" y="2084832"/>
            <a:ext cx="9720262" cy="475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7925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8C61-AA24-4C14-8AEB-5AC5F6603D79}"/>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ავღანეთი - 51.7 წელი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4D117FA-FCF8-4CF2-885F-287A29DB69E0}"/>
              </a:ext>
            </a:extLst>
          </p:cNvPr>
          <p:cNvSpPr>
            <a:spLocks noGrp="1"/>
          </p:cNvSpPr>
          <p:nvPr>
            <p:ph idx="1"/>
          </p:nvPr>
        </p:nvSpPr>
        <p:spPr/>
        <p:txBody>
          <a:bodyPr>
            <a:normAutofit/>
          </a:bodyPr>
          <a:lstStyle/>
          <a:p>
            <a:pPr marL="0" indent="0">
              <a:buNone/>
            </a:pPr>
            <a:r>
              <a:rPr lang="ka-GE" sz="1800" dirty="0"/>
              <a:t>   </a:t>
            </a:r>
            <a:r>
              <a:rPr lang="ka-GE" dirty="0"/>
              <a:t>ავღანეთი მესამე ადგილზეა სიცოცხლის საშუალო ხანგრძლივობით 51.7 წელი. ეს რეიტინგი შეიძლება გაიზარდოს დროთა განმავლობაში </a:t>
            </a:r>
            <a:r>
              <a:rPr lang="en-US" dirty="0"/>
              <a:t>USAID-</a:t>
            </a:r>
            <a:r>
              <a:rPr lang="ka-GE" dirty="0"/>
              <a:t>ის დახმარებით. ავღანეთში </a:t>
            </a:r>
            <a:r>
              <a:rPr lang="en-US" dirty="0"/>
              <a:t>USAID </a:t>
            </a:r>
            <a:r>
              <a:rPr lang="ka-GE" dirty="0"/>
              <a:t>მუშაობს ჯანმრთელობისა და განათლების ხელშეწყობაზე,რომელიც ორივე კრიტიკული ფაქტორია სიცოცხლის საშუალო ხანგრძლივობის გაზრდისთვის. </a:t>
            </a:r>
          </a:p>
          <a:p>
            <a:r>
              <a:rPr lang="ka-GE" dirty="0"/>
              <a:t>   </a:t>
            </a:r>
            <a:r>
              <a:rPr lang="en-US" dirty="0"/>
              <a:t>USAID </a:t>
            </a:r>
            <a:r>
              <a:rPr lang="ka-GE" dirty="0"/>
              <a:t>და მისი პარტნიორები მნიშვნელოვან ნაბიჯებს დგამენ ავღანელებისთვის ჯანდაცვის გასაუმჯობესებლად. მაგალითად, 2016 წელს ორგანიზაციამ დაიწყო პროექტი, რათა დაეხმაროს არასრულფასოვან კვებას და გაზარდოს უსაფრთხო წყალსა და სანიტარიულ სისტემაზე ხელმისაწვდომობა. </a:t>
            </a:r>
          </a:p>
        </p:txBody>
      </p:sp>
    </p:spTree>
    <p:extLst>
      <p:ext uri="{BB962C8B-B14F-4D97-AF65-F5344CB8AC3E}">
        <p14:creationId xmlns:p14="http://schemas.microsoft.com/office/powerpoint/2010/main" val="186658927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F9E6-5FB0-6271-93AD-B151D8AA4939}"/>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ავღანეთის ტრადიციული საკვები</a:t>
            </a:r>
            <a:endParaRPr lang="en-US" sz="2800" dirty="0">
              <a:latin typeface="Calibri" panose="020F0502020204030204" pitchFamily="34" charset="0"/>
              <a:cs typeface="Calibri" panose="020F0502020204030204" pitchFamily="34" charset="0"/>
            </a:endParaRPr>
          </a:p>
        </p:txBody>
      </p:sp>
      <p:pic>
        <p:nvPicPr>
          <p:cNvPr id="8194" name="Picture 2" descr="undefined">
            <a:extLst>
              <a:ext uri="{FF2B5EF4-FFF2-40B4-BE49-F238E27FC236}">
                <a16:creationId xmlns:a16="http://schemas.microsoft.com/office/drawing/2014/main" id="{9BC29438-9DB0-0981-7676-59D7E38453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7642" y="2060879"/>
            <a:ext cx="3596716" cy="479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12196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7E28-29C9-4664-B9D4-AE8A7AE8EC67}"/>
              </a:ext>
            </a:extLst>
          </p:cNvPr>
          <p:cNvSpPr>
            <a:spLocks noGrp="1"/>
          </p:cNvSpPr>
          <p:nvPr>
            <p:ph type="title"/>
          </p:nvPr>
        </p:nvSpPr>
        <p:spPr/>
        <p:txBody>
          <a:bodyPr>
            <a:noAutofit/>
          </a:bodyPr>
          <a:lstStyle/>
          <a:p>
            <a:pPr algn="ctr"/>
            <a:r>
              <a:rPr lang="ka-GE" sz="2800" dirty="0">
                <a:latin typeface="Calibri" panose="020F0502020204030204" pitchFamily="34" charset="0"/>
                <a:cs typeface="Calibri" panose="020F0502020204030204" pitchFamily="34" charset="0"/>
              </a:rPr>
              <a:t>ავღანი ოჯახი. 1939 წელი. უმეტესი ავღანელი ცხოვრობს ტომობრივად</a:t>
            </a:r>
            <a:endParaRPr lang="en-US" sz="2800" dirty="0">
              <a:latin typeface="Calibri" panose="020F0502020204030204" pitchFamily="34" charset="0"/>
              <a:cs typeface="Calibri" panose="020F0502020204030204" pitchFamily="34" charset="0"/>
            </a:endParaRPr>
          </a:p>
        </p:txBody>
      </p:sp>
      <p:pic>
        <p:nvPicPr>
          <p:cNvPr id="3074" name="Picture 2" descr="undefined">
            <a:extLst>
              <a:ext uri="{FF2B5EF4-FFF2-40B4-BE49-F238E27FC236}">
                <a16:creationId xmlns:a16="http://schemas.microsoft.com/office/drawing/2014/main" id="{713CA6E6-9379-42CD-AFF9-C1236B7B21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5681" y="2084832"/>
            <a:ext cx="596063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58785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3F9E-F522-A7EF-F715-B775729878A1}"/>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გაბონი. </a:t>
            </a:r>
            <a:r>
              <a:rPr lang="en-US" sz="2800" dirty="0">
                <a:latin typeface="Calibri" panose="020F0502020204030204" pitchFamily="34" charset="0"/>
                <a:cs typeface="Calibri" panose="020F0502020204030204" pitchFamily="34" charset="0"/>
              </a:rPr>
              <a:t>190</a:t>
            </a:r>
            <a:r>
              <a:rPr lang="ka-GE" sz="2800" dirty="0">
                <a:latin typeface="Calibri" panose="020F0502020204030204" pitchFamily="34" charset="0"/>
                <a:cs typeface="Calibri" panose="020F0502020204030204" pitchFamily="34" charset="0"/>
              </a:rPr>
              <a:t> ადგილი</a:t>
            </a:r>
            <a:r>
              <a:rPr lang="en-US" sz="2800" dirty="0">
                <a:latin typeface="Calibri" panose="020F0502020204030204" pitchFamily="34" charset="0"/>
                <a:cs typeface="Calibri" panose="020F0502020204030204" pitchFamily="34" charset="0"/>
              </a:rPr>
              <a:t> </a:t>
            </a:r>
            <a:r>
              <a:rPr lang="ka-GE" sz="2800" dirty="0">
                <a:latin typeface="Calibri" panose="020F0502020204030204" pitchFamily="34" charset="0"/>
                <a:cs typeface="Calibri" panose="020F0502020204030204" pitchFamily="34" charset="0"/>
              </a:rPr>
              <a:t>მსოფლიოში</a:t>
            </a:r>
            <a:endParaRPr lang="en-US" sz="2800" dirty="0">
              <a:latin typeface="Calibri" panose="020F0502020204030204" pitchFamily="34" charset="0"/>
              <a:cs typeface="Calibri" panose="020F0502020204030204" pitchFamily="34" charset="0"/>
            </a:endParaRPr>
          </a:p>
        </p:txBody>
      </p:sp>
      <p:pic>
        <p:nvPicPr>
          <p:cNvPr id="9218" name="Picture 2">
            <a:extLst>
              <a:ext uri="{FF2B5EF4-FFF2-40B4-BE49-F238E27FC236}">
                <a16:creationId xmlns:a16="http://schemas.microsoft.com/office/drawing/2014/main" id="{9DA8D20F-802B-C2BA-E6F8-3950B38910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72706" y="2286000"/>
            <a:ext cx="4022725"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81991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B581-C812-4BD5-94A7-194BE6EC5A6F}"/>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გაბონი - 52.1 წელი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49BE483-0B93-4CF1-BB9E-68532AEDC0DC}"/>
              </a:ext>
            </a:extLst>
          </p:cNvPr>
          <p:cNvSpPr>
            <a:spLocks noGrp="1"/>
          </p:cNvSpPr>
          <p:nvPr>
            <p:ph idx="1"/>
          </p:nvPr>
        </p:nvSpPr>
        <p:spPr/>
        <p:txBody>
          <a:bodyPr/>
          <a:lstStyle/>
          <a:p>
            <a:r>
              <a:rPr lang="ka-GE" dirty="0"/>
              <a:t>   სიცოცხლის საშუალო ხანგრძლივობით 52.1 წელი, გაბონი მეოთხე ადგილზეა მსოფლიოში. მიუხედავად იმისა, რომ გაბონს ესოდენ დაბალი შეფასება აქვს ამ მხრივ, ნავთობზე დამოკიდებული ძლიერი ეკონომიკა გააჩნია, რაც მას საშუალო შემოსავლის ქვეყანად აქცევს.</a:t>
            </a:r>
          </a:p>
          <a:p>
            <a:r>
              <a:rPr lang="ka-GE" dirty="0"/>
              <a:t>   ამ შემოსავლის სტატუსის გამო, ის არ არის დაშვებული დახმარების პროგრამებზე, როგორიცაა ვაქცინებისა და იმუნიზაციის გლობალური ალიანსი. ეს შეუსაბამობა შეიძლება იყოს იმის მიზეზი, რომ აივ/შიდსი და გულის დაავადება არის სიკვდილის ორი მთავარი მიზეზი ქვეყანაში, რაც ხელს უწყობს სიცოცხლის დაბალ ხანგრძლივობას.</a:t>
            </a:r>
            <a:endParaRPr lang="en-US" dirty="0"/>
          </a:p>
        </p:txBody>
      </p:sp>
    </p:spTree>
    <p:extLst>
      <p:ext uri="{BB962C8B-B14F-4D97-AF65-F5344CB8AC3E}">
        <p14:creationId xmlns:p14="http://schemas.microsoft.com/office/powerpoint/2010/main" val="339478488"/>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CEFD3-BCF2-E46A-9AEA-0CED6482AD91}"/>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კასავას ფოთლები. გაბონის ერთ-ერთი პოპულარული საკვები</a:t>
            </a:r>
            <a:endParaRPr lang="en-US" sz="2800" dirty="0">
              <a:latin typeface="Calibri" panose="020F0502020204030204" pitchFamily="34" charset="0"/>
              <a:cs typeface="Calibri" panose="020F0502020204030204" pitchFamily="34" charset="0"/>
            </a:endParaRPr>
          </a:p>
        </p:txBody>
      </p:sp>
      <p:pic>
        <p:nvPicPr>
          <p:cNvPr id="10242" name="Picture 2" descr="Cassava Leaves (Feuilles de Manioc)">
            <a:extLst>
              <a:ext uri="{FF2B5EF4-FFF2-40B4-BE49-F238E27FC236}">
                <a16:creationId xmlns:a16="http://schemas.microsoft.com/office/drawing/2014/main" id="{B4F1E1A2-5FEE-D281-B899-0F49E655CC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9416" y="2084832"/>
            <a:ext cx="477316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099691"/>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424C-1E62-46C8-B523-6DE616D0DFEE}"/>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ხალხი ლიბრევილში</a:t>
            </a:r>
            <a:endParaRPr lang="en-US" sz="2800" dirty="0">
              <a:latin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033064AB-E3B4-4766-BE4D-6F47AE401BE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2052" y="2084832"/>
            <a:ext cx="6364224"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30667"/>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8D45-0452-43DB-DD1F-40C92AB9978C}"/>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სვაზილენდი. </a:t>
            </a:r>
            <a:r>
              <a:rPr lang="en-US" sz="2800" dirty="0">
                <a:latin typeface="Calibri" panose="020F0502020204030204" pitchFamily="34" charset="0"/>
                <a:cs typeface="Calibri" panose="020F0502020204030204" pitchFamily="34" charset="0"/>
              </a:rPr>
              <a:t>189</a:t>
            </a:r>
            <a:r>
              <a:rPr lang="ka-GE" sz="2800" dirty="0">
                <a:latin typeface="Calibri" panose="020F0502020204030204" pitchFamily="34" charset="0"/>
                <a:cs typeface="Calibri" panose="020F0502020204030204" pitchFamily="34" charset="0"/>
              </a:rPr>
              <a:t> ადგილი</a:t>
            </a:r>
            <a:r>
              <a:rPr lang="en-US" sz="2800" dirty="0">
                <a:latin typeface="Calibri" panose="020F0502020204030204" pitchFamily="34" charset="0"/>
                <a:cs typeface="Calibri" panose="020F0502020204030204" pitchFamily="34" charset="0"/>
              </a:rPr>
              <a:t> </a:t>
            </a:r>
            <a:r>
              <a:rPr lang="ka-GE" sz="2800" dirty="0">
                <a:latin typeface="Calibri" panose="020F0502020204030204" pitchFamily="34" charset="0"/>
                <a:cs typeface="Calibri" panose="020F0502020204030204" pitchFamily="34" charset="0"/>
              </a:rPr>
              <a:t>მსოფლიოში</a:t>
            </a:r>
            <a:endParaRPr lang="en-US" sz="2800" dirty="0">
              <a:latin typeface="Calibri" panose="020F0502020204030204" pitchFamily="34" charset="0"/>
              <a:cs typeface="Calibri" panose="020F0502020204030204" pitchFamily="34" charset="0"/>
            </a:endParaRPr>
          </a:p>
        </p:txBody>
      </p:sp>
      <p:pic>
        <p:nvPicPr>
          <p:cNvPr id="11266" name="Picture 2" descr="Location of Eswatini (dark blue) in Africa (light blue)">
            <a:extLst>
              <a:ext uri="{FF2B5EF4-FFF2-40B4-BE49-F238E27FC236}">
                <a16:creationId xmlns:a16="http://schemas.microsoft.com/office/drawing/2014/main" id="{0D80EF57-73E4-A9B8-A636-309D2CEC79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6327" y="2084832"/>
            <a:ext cx="5139346"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0235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A0706-0AF1-4CFF-A752-32CA5B7712E4}"/>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სვაზილენდი - 52.1 წელი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F05FE7F-384C-4728-B8EF-1A9698782B7A}"/>
              </a:ext>
            </a:extLst>
          </p:cNvPr>
          <p:cNvSpPr>
            <a:spLocks noGrp="1"/>
          </p:cNvSpPr>
          <p:nvPr>
            <p:ph idx="1"/>
          </p:nvPr>
        </p:nvSpPr>
        <p:spPr/>
        <p:txBody>
          <a:bodyPr>
            <a:normAutofit/>
          </a:bodyPr>
          <a:lstStyle/>
          <a:p>
            <a:r>
              <a:rPr lang="ka-GE" dirty="0"/>
              <a:t>   სვაზილენდს აქვს მეხუთე ყველაზე დაბალი სიცოცხლის საშუალო ხანგრძლივობა მსოფლიოში, საშუალოდ 52.1 წელი. სვაზილენდი ამ სიაში ერთადერთი ქვეყანაა, სადაც მამაკაცები, საშუალოდ, ქალებზე მეტხანს ცხოვრობენ. 2016 წლის მონაცემებით, სიკვდილის ორი ძირითადი მიზეზი იყო აივ/შიდსი და ქვედა სასუნთქი გზების ინფექციები. </a:t>
            </a:r>
          </a:p>
          <a:p>
            <a:r>
              <a:rPr lang="ka-GE" dirty="0"/>
              <a:t>  თუმცა, სვაზილენდი არის ერთ-ერთი ქვეყანა, რომელიც იღებს დახმარებას </a:t>
            </a:r>
            <a:r>
              <a:rPr lang="en-US" dirty="0"/>
              <a:t>USAID-</a:t>
            </a:r>
            <a:r>
              <a:rPr lang="ka-GE" dirty="0"/>
              <a:t>ისგან. </a:t>
            </a:r>
            <a:r>
              <a:rPr lang="en-US" dirty="0"/>
              <a:t>USAID-</a:t>
            </a:r>
            <a:r>
              <a:rPr lang="ka-GE" dirty="0"/>
              <a:t>ის ერთ-ერთი მთავარი პრიორიტეტია აივ/შიდსის წინააღმდეგ ბრძოლა სქესობრივი გზით გადაცემის პრევენციით, მამრობითი სქესის წინადაცვეთათა გავრცელების გაზრდით, ინსტიტუტებისა და ტრენინგების გაუმჯობესებით, აივ/შიდსის გავლენის შემცირებით და ზრუნვისა და მკურნალობის დეცენტრალიზებით. </a:t>
            </a:r>
          </a:p>
          <a:p>
            <a:r>
              <a:rPr lang="ka-GE" sz="1800" dirty="0"/>
              <a:t>  </a:t>
            </a:r>
            <a:endParaRPr lang="en-US" sz="1800" dirty="0"/>
          </a:p>
        </p:txBody>
      </p:sp>
    </p:spTree>
    <p:extLst>
      <p:ext uri="{BB962C8B-B14F-4D97-AF65-F5344CB8AC3E}">
        <p14:creationId xmlns:p14="http://schemas.microsoft.com/office/powerpoint/2010/main" val="37301940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2199-0958-E4F7-BE65-DB71F5F04544}"/>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ლანდშაფტი ესვატინში</a:t>
            </a:r>
            <a:endParaRPr lang="en-US" sz="2800" dirty="0">
              <a:latin typeface="Calibri" panose="020F0502020204030204" pitchFamily="34" charset="0"/>
              <a:cs typeface="Calibri" panose="020F0502020204030204" pitchFamily="34" charset="0"/>
            </a:endParaRPr>
          </a:p>
        </p:txBody>
      </p:sp>
      <p:pic>
        <p:nvPicPr>
          <p:cNvPr id="12290" name="Picture 2" descr="undefined">
            <a:extLst>
              <a:ext uri="{FF2B5EF4-FFF2-40B4-BE49-F238E27FC236}">
                <a16:creationId xmlns:a16="http://schemas.microsoft.com/office/drawing/2014/main" id="{5EA6FC1D-149F-0794-A8EF-ACD2F171A6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7200" y="2084832"/>
            <a:ext cx="1023392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31466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2D1C-C1CD-C983-1372-0544C165F207}"/>
              </a:ext>
            </a:extLst>
          </p:cNvPr>
          <p:cNvSpPr>
            <a:spLocks noGrp="1"/>
          </p:cNvSpPr>
          <p:nvPr>
            <p:ph type="title"/>
          </p:nvPr>
        </p:nvSpPr>
        <p:spPr/>
        <p:txBody>
          <a:bodyPr>
            <a:noAutofit/>
          </a:bodyPr>
          <a:lstStyle/>
          <a:p>
            <a:r>
              <a:rPr lang="ka-GE" sz="2800" dirty="0">
                <a:latin typeface="Calibri" panose="020F0502020204030204" pitchFamily="34" charset="0"/>
                <a:cs typeface="Calibri" panose="020F0502020204030204" pitchFamily="34" charset="0"/>
              </a:rPr>
              <a:t>სიცოცხლისა და ჯანსაღი სიცოცხლის მოსალოდნელი ხანგრძლივობა ქალსა და მამაკაცზე დამოკიდებულებით.</a:t>
            </a:r>
            <a:br>
              <a:rPr lang="ka-GE" sz="2800" dirty="0">
                <a:latin typeface="Calibri" panose="020F0502020204030204" pitchFamily="34" charset="0"/>
                <a:cs typeface="Calibri" panose="020F0502020204030204" pitchFamily="34" charset="0"/>
              </a:rPr>
            </a:br>
            <a:r>
              <a:rPr lang="ka-GE" sz="2800" dirty="0">
                <a:latin typeface="Calibri" panose="020F0502020204030204" pitchFamily="34" charset="0"/>
                <a:cs typeface="Calibri" panose="020F0502020204030204" pitchFamily="34" charset="0"/>
              </a:rPr>
              <a:t>წყარო: </a:t>
            </a:r>
            <a:r>
              <a:rPr lang="en-US" sz="2800" dirty="0">
                <a:latin typeface="Calibri" panose="020F0502020204030204" pitchFamily="34" charset="0"/>
                <a:cs typeface="Calibri" panose="020F0502020204030204" pitchFamily="34" charset="0"/>
              </a:rPr>
              <a:t>WHO</a:t>
            </a:r>
            <a:r>
              <a:rPr lang="ka-GE" sz="2800" dirty="0">
                <a:latin typeface="Calibri" panose="020F0502020204030204" pitchFamily="34" charset="0"/>
                <a:cs typeface="Calibri" panose="020F0502020204030204" pitchFamily="34" charset="0"/>
              </a:rPr>
              <a:t> (მსოფლიოს ჯანდაცვის სტატისტიკა)</a:t>
            </a:r>
            <a:r>
              <a:rPr lang="en-US" sz="2800" dirty="0">
                <a:latin typeface="Calibri" panose="020F0502020204030204" pitchFamily="34" charset="0"/>
                <a:cs typeface="Calibri" panose="020F0502020204030204" pitchFamily="34" charset="0"/>
              </a:rPr>
              <a:t> </a:t>
            </a:r>
          </a:p>
        </p:txBody>
      </p:sp>
      <p:pic>
        <p:nvPicPr>
          <p:cNvPr id="2050" name="Picture 2" descr="undefined">
            <a:extLst>
              <a:ext uri="{FF2B5EF4-FFF2-40B4-BE49-F238E27FC236}">
                <a16:creationId xmlns:a16="http://schemas.microsoft.com/office/drawing/2014/main" id="{8999544F-D903-740E-FB57-DC52D51232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5869" y="2233813"/>
            <a:ext cx="9720262" cy="468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31339"/>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6A80-B555-FB31-2DAB-E38BD65DECEA}"/>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ესვატინის ერთ-ერთი პოპულარული საკვები</a:t>
            </a:r>
            <a:endParaRPr lang="en-US" sz="2800" dirty="0">
              <a:latin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3AA79575-2B38-0F98-B7E2-7687BB65E94A}"/>
              </a:ext>
            </a:extLst>
          </p:cNvPr>
          <p:cNvPicPr>
            <a:picLocks noGrp="1" noChangeAspect="1"/>
          </p:cNvPicPr>
          <p:nvPr>
            <p:ph idx="1"/>
          </p:nvPr>
        </p:nvPicPr>
        <p:blipFill>
          <a:blip r:embed="rId2"/>
          <a:stretch>
            <a:fillRect/>
          </a:stretch>
        </p:blipFill>
        <p:spPr>
          <a:xfrm>
            <a:off x="2726705" y="2084832"/>
            <a:ext cx="6738590" cy="4773168"/>
          </a:xfrm>
          <a:prstGeom prst="rect">
            <a:avLst/>
          </a:prstGeom>
        </p:spPr>
      </p:pic>
    </p:spTree>
    <p:extLst>
      <p:ext uri="{BB962C8B-B14F-4D97-AF65-F5344CB8AC3E}">
        <p14:creationId xmlns:p14="http://schemas.microsoft.com/office/powerpoint/2010/main" val="254307093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9071-D103-46CA-901B-BA4DAE39BECE}"/>
              </a:ext>
            </a:extLst>
          </p:cNvPr>
          <p:cNvSpPr>
            <a:spLocks noGrp="1"/>
          </p:cNvSpPr>
          <p:nvPr>
            <p:ph type="title"/>
          </p:nvPr>
        </p:nvSpPr>
        <p:spPr/>
        <p:txBody>
          <a:bodyPr>
            <a:normAutofit/>
          </a:bodyPr>
          <a:lstStyle/>
          <a:p>
            <a:pPr algn="ctr"/>
            <a:r>
              <a:rPr lang="ka-GE" sz="2800" dirty="0">
                <a:latin typeface="Calibri" panose="020F0502020204030204" pitchFamily="34" charset="0"/>
                <a:cs typeface="Calibri" panose="020F0502020204030204" pitchFamily="34" charset="0"/>
              </a:rPr>
              <a:t>სოფლის დაწყებითი სკოლა ესვატინში</a:t>
            </a:r>
            <a:endParaRPr lang="en-US" sz="2800" dirty="0">
              <a:latin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C7209E40-9A65-4215-8178-F2B8632517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2052" y="2084832"/>
            <a:ext cx="6364224"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680840"/>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2BAE-445E-9D6D-4738-C1A4A6907F62}"/>
              </a:ext>
            </a:extLst>
          </p:cNvPr>
          <p:cNvSpPr>
            <a:spLocks noGrp="1"/>
          </p:cNvSpPr>
          <p:nvPr>
            <p:ph type="title"/>
          </p:nvPr>
        </p:nvSpPr>
        <p:spPr/>
        <p:txBody>
          <a:bodyPr>
            <a:normAutofit/>
          </a:bodyPr>
          <a:lstStyle/>
          <a:p>
            <a:r>
              <a:rPr lang="ka-GE" sz="2800" dirty="0"/>
              <a:t>რა აქვთ საერთო ამ ქვეყნებს?</a:t>
            </a:r>
            <a:endParaRPr lang="en-US" sz="2800" dirty="0"/>
          </a:p>
        </p:txBody>
      </p:sp>
      <p:sp>
        <p:nvSpPr>
          <p:cNvPr id="3" name="Content Placeholder 2">
            <a:extLst>
              <a:ext uri="{FF2B5EF4-FFF2-40B4-BE49-F238E27FC236}">
                <a16:creationId xmlns:a16="http://schemas.microsoft.com/office/drawing/2014/main" id="{4AFD9B15-AD6C-3D31-F5EF-00F075FBF8FD}"/>
              </a:ext>
            </a:extLst>
          </p:cNvPr>
          <p:cNvSpPr>
            <a:spLocks noGrp="1"/>
          </p:cNvSpPr>
          <p:nvPr>
            <p:ph idx="1"/>
          </p:nvPr>
        </p:nvSpPr>
        <p:spPr/>
        <p:txBody>
          <a:bodyPr/>
          <a:lstStyle/>
          <a:p>
            <a:pPr>
              <a:buFont typeface="Wingdings" panose="05000000000000000000" pitchFamily="2" charset="2"/>
              <a:buChar char="§"/>
            </a:pPr>
            <a:r>
              <a:rPr lang="ka-GE" dirty="0"/>
              <a:t> ყველა სახელმწიფო ეკონომიკურად განვითარებადია</a:t>
            </a:r>
          </a:p>
          <a:p>
            <a:pPr>
              <a:buFont typeface="Wingdings" panose="05000000000000000000" pitchFamily="2" charset="2"/>
              <a:buChar char="§"/>
            </a:pPr>
            <a:r>
              <a:rPr lang="ka-GE" dirty="0"/>
              <a:t> ყველა ქვეყანაში მთლიანი შიდა პროდუქტი ერთ სულ მოსახლეზე გაანგარიშებით არის ძალიან დაბალი-იგულისხმება შემოსავლების რაოდენობა ერთი წლის განმავლობაში</a:t>
            </a:r>
          </a:p>
          <a:p>
            <a:pPr>
              <a:buFont typeface="Wingdings" panose="05000000000000000000" pitchFamily="2" charset="2"/>
              <a:buChar char="§"/>
            </a:pPr>
            <a:r>
              <a:rPr lang="ka-GE" dirty="0"/>
              <a:t> ყველა სახელმწიფოს მოსახლეობაში ძალიან დაბალია განათლების დონე</a:t>
            </a:r>
          </a:p>
          <a:p>
            <a:pPr>
              <a:buFont typeface="Wingdings" panose="05000000000000000000" pitchFamily="2" charset="2"/>
              <a:buChar char="§"/>
            </a:pPr>
            <a:r>
              <a:rPr lang="ka-GE" dirty="0"/>
              <a:t> ყველა სახელმწიფოს მოსახლება განიცდის სანიტარულ-ჰიგიენური რესურსების უხარისხობის პრობლემას .</a:t>
            </a:r>
          </a:p>
          <a:p>
            <a:pPr>
              <a:buFont typeface="Wingdings" panose="05000000000000000000" pitchFamily="2" charset="2"/>
              <a:buChar char="§"/>
            </a:pPr>
            <a:r>
              <a:rPr lang="ka-GE" dirty="0"/>
              <a:t> მოსახლეობას პრობლემა აქვს საკვებთან და წყლის რესურსებთან წვდომაში</a:t>
            </a:r>
          </a:p>
          <a:p>
            <a:pPr>
              <a:buFont typeface="Wingdings" panose="05000000000000000000" pitchFamily="2" charset="2"/>
              <a:buChar char="§"/>
            </a:pPr>
            <a:r>
              <a:rPr lang="ka-GE" dirty="0"/>
              <a:t> ყველა ქვეყანაში ძალიან დაბალია ჯანდაცვის სისტემა</a:t>
            </a:r>
          </a:p>
        </p:txBody>
      </p:sp>
    </p:spTree>
    <p:extLst>
      <p:ext uri="{BB962C8B-B14F-4D97-AF65-F5344CB8AC3E}">
        <p14:creationId xmlns:p14="http://schemas.microsoft.com/office/powerpoint/2010/main" val="24672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CD26-84FD-ECD2-CD77-899134F79027}"/>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საქართველო. </a:t>
            </a:r>
            <a:r>
              <a:rPr lang="en-US" sz="2800" dirty="0">
                <a:latin typeface="Calibri" panose="020F0502020204030204" pitchFamily="34" charset="0"/>
                <a:cs typeface="Calibri" panose="020F0502020204030204" pitchFamily="34" charset="0"/>
              </a:rPr>
              <a:t>101 </a:t>
            </a:r>
            <a:r>
              <a:rPr lang="ka-GE" sz="2800" dirty="0">
                <a:latin typeface="Calibri" panose="020F0502020204030204" pitchFamily="34" charset="0"/>
                <a:cs typeface="Calibri" panose="020F0502020204030204" pitchFamily="34" charset="0"/>
              </a:rPr>
              <a:t>ადგილი მსოფლიოში</a:t>
            </a:r>
            <a:endParaRPr lang="en-US" sz="2800" dirty="0">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3E59799-3E87-ED47-BA6C-5A9B78E65E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4474" y="2102591"/>
            <a:ext cx="4755410" cy="475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88581"/>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8BB0-6F2B-7C6E-02E6-0ABBEC12B2CC}"/>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საქართველო.</a:t>
            </a:r>
            <a:r>
              <a:rPr lang="en-US" sz="2800" dirty="0">
                <a:latin typeface="Calibri" panose="020F0502020204030204" pitchFamily="34" charset="0"/>
                <a:cs typeface="Calibri" panose="020F0502020204030204" pitchFamily="34" charset="0"/>
              </a:rPr>
              <a:t> 74.24 </a:t>
            </a:r>
            <a:r>
              <a:rPr lang="ka-GE" sz="2800" dirty="0">
                <a:latin typeface="Calibri" panose="020F0502020204030204" pitchFamily="34" charset="0"/>
                <a:cs typeface="Calibri" panose="020F0502020204030204" pitchFamily="34" charset="0"/>
              </a:rPr>
              <a:t>წელი </a:t>
            </a:r>
            <a:endParaRPr lang="en-US" sz="28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DF594AE1-F997-ECB0-F640-3EE6ED19489F}"/>
              </a:ext>
            </a:extLst>
          </p:cNvPr>
          <p:cNvSpPr>
            <a:spLocks noGrp="1"/>
          </p:cNvSpPr>
          <p:nvPr>
            <p:ph idx="1"/>
          </p:nvPr>
        </p:nvSpPr>
        <p:spPr/>
        <p:txBody>
          <a:bodyPr/>
          <a:lstStyle/>
          <a:p>
            <a:r>
              <a:rPr lang="ka-GE" dirty="0"/>
              <a:t>   საქართველოს მოსახლეობაში სიცოცხლის მოსალოდნელ ხანგრძლივობაზე გავლენა იქონია სტატისტიკის დამახინჯებამ, რომელიც აქტიურად მიმდინარეობდა საბჭოთა კავშირში, რის გამოც აღწერათა მასალებში 90 წლის ადამიანები მეტნი ჩანდნენ, ვიდრე 89 ან 91 წლისანი.</a:t>
            </a:r>
          </a:p>
          <a:p>
            <a:r>
              <a:rPr lang="ka-GE" dirty="0"/>
              <a:t>   დღეს საქართველოში სიცოცხლის მოსალოდნელ ხანგრძლივობაზე დიდ გავლენას ახდენს ჩვილ ბავშვთა მოკვდაობა, რომელიც განვითარებულ სახელმწიფოებთან შედარებით მაღალი მაჩვენებლით ხასიათდება, რომელიც 1000 ცოცხლად დაბადებულზე 2022 წლის მონაცემებით არის 7.6.</a:t>
            </a:r>
            <a:endParaRPr lang="en-US" dirty="0"/>
          </a:p>
        </p:txBody>
      </p:sp>
    </p:spTree>
    <p:extLst>
      <p:ext uri="{BB962C8B-B14F-4D97-AF65-F5344CB8AC3E}">
        <p14:creationId xmlns:p14="http://schemas.microsoft.com/office/powerpoint/2010/main" val="2870880535"/>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1CDB-C77B-1B76-5C81-7D79F99A3329}"/>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საქართველოს ტრადიციული საკვები პროდუქტები</a:t>
            </a:r>
            <a:endParaRPr lang="en-US" sz="2800" dirty="0">
              <a:latin typeface="Calibri" panose="020F0502020204030204" pitchFamily="34" charset="0"/>
              <a:cs typeface="Calibri" panose="020F0502020204030204" pitchFamily="34" charset="0"/>
            </a:endParaRPr>
          </a:p>
        </p:txBody>
      </p:sp>
      <p:pic>
        <p:nvPicPr>
          <p:cNvPr id="4098" name="Picture 2" descr="undefined">
            <a:extLst>
              <a:ext uri="{FF2B5EF4-FFF2-40B4-BE49-F238E27FC236}">
                <a16:creationId xmlns:a16="http://schemas.microsoft.com/office/drawing/2014/main" id="{C3E5C44B-CC71-FD89-2C66-2213A66722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94001"/>
            <a:ext cx="12192000" cy="406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2156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A470-869C-80B8-F3BD-957DCEF87DD8}"/>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გუდაური. სამთო კურორტი</a:t>
            </a:r>
            <a:endParaRPr lang="en-US" sz="2800" dirty="0">
              <a:latin typeface="Calibri" panose="020F0502020204030204" pitchFamily="34" charset="0"/>
              <a:cs typeface="Calibri" panose="020F0502020204030204" pitchFamily="34" charset="0"/>
            </a:endParaRPr>
          </a:p>
        </p:txBody>
      </p:sp>
      <p:pic>
        <p:nvPicPr>
          <p:cNvPr id="5122" name="Picture 2" descr="undefined">
            <a:extLst>
              <a:ext uri="{FF2B5EF4-FFF2-40B4-BE49-F238E27FC236}">
                <a16:creationId xmlns:a16="http://schemas.microsoft.com/office/drawing/2014/main" id="{11A22E74-A220-0771-2BA1-872568F2A7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713" y="2084832"/>
            <a:ext cx="10904574" cy="474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25482"/>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6BBE-9FB6-2094-9631-F1B55C7681F7}"/>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სვანეთის რეგიონის ლანდშაფტი</a:t>
            </a:r>
            <a:endParaRPr lang="en-US" sz="2800" dirty="0">
              <a:latin typeface="Calibri" panose="020F0502020204030204" pitchFamily="34" charset="0"/>
              <a:cs typeface="Calibri" panose="020F0502020204030204" pitchFamily="34" charset="0"/>
            </a:endParaRPr>
          </a:p>
        </p:txBody>
      </p:sp>
      <p:pic>
        <p:nvPicPr>
          <p:cNvPr id="6146" name="Picture 2" descr="undefined">
            <a:extLst>
              <a:ext uri="{FF2B5EF4-FFF2-40B4-BE49-F238E27FC236}">
                <a16:creationId xmlns:a16="http://schemas.microsoft.com/office/drawing/2014/main" id="{36AC7098-3FC8-3D2B-033C-415252E33C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7871" y="2084832"/>
            <a:ext cx="7156257"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13593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C70A-8411-0FCB-4284-E54BBE084B49}"/>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სად ცხოვრობენ საქართველოში ყველაზე ხანგრძლივად?</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D24A252-CDE3-7587-65F8-D4DB885E174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98510131"/>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33FEFE-25CC-8767-507D-AF730344EA8C}"/>
              </a:ext>
            </a:extLst>
          </p:cNvPr>
          <p:cNvSpPr>
            <a:spLocks noGrp="1"/>
          </p:cNvSpPr>
          <p:nvPr>
            <p:ph type="title"/>
          </p:nvPr>
        </p:nvSpPr>
        <p:spPr>
          <a:xfrm>
            <a:off x="1371597" y="348865"/>
            <a:ext cx="10044023" cy="877729"/>
          </a:xfrm>
        </p:spPr>
        <p:txBody>
          <a:bodyPr anchor="ctr">
            <a:normAutofit fontScale="90000"/>
          </a:bodyPr>
          <a:lstStyle/>
          <a:p>
            <a:r>
              <a:rPr lang="ka-GE" sz="3100" dirty="0">
                <a:solidFill>
                  <a:srgbClr val="FFFFFF"/>
                </a:solidFill>
                <a:latin typeface="Calibri" panose="020F0502020204030204" pitchFamily="34" charset="0"/>
                <a:cs typeface="Calibri" panose="020F0502020204030204" pitchFamily="34" charset="0"/>
              </a:rPr>
              <a:t>წყარო: საქართველოს დემოგრაფიული პოტენციალი. თსუ ვახუშტი ბაგრატიონის გეოგრაფიის ინსტიტუტი. 2018-2022 წწ. (ხელნაწერი)</a:t>
            </a:r>
            <a:endParaRPr lang="en-US" sz="3100" dirty="0">
              <a:solidFill>
                <a:srgbClr val="FFFFFF"/>
              </a:solidFill>
              <a:latin typeface="Calibri" panose="020F050202020403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0989A33A-736F-E4D1-567A-66D2515BF956}"/>
              </a:ext>
            </a:extLst>
          </p:cNvPr>
          <p:cNvGraphicFramePr>
            <a:graphicFrameLocks noGrp="1"/>
          </p:cNvGraphicFramePr>
          <p:nvPr>
            <p:ph idx="1"/>
            <p:extLst>
              <p:ext uri="{D42A27DB-BD31-4B8C-83A1-F6EECF244321}">
                <p14:modId xmlns:p14="http://schemas.microsoft.com/office/powerpoint/2010/main" val="64430064"/>
              </p:ext>
            </p:extLst>
          </p:nvPr>
        </p:nvGraphicFramePr>
        <p:xfrm>
          <a:off x="778502" y="2201883"/>
          <a:ext cx="10658937" cy="4192811"/>
        </p:xfrm>
        <a:graphic>
          <a:graphicData uri="http://schemas.openxmlformats.org/drawingml/2006/table">
            <a:tbl>
              <a:tblPr firstRow="1" firstCol="1" bandRow="1"/>
              <a:tblGrid>
                <a:gridCol w="5008647">
                  <a:extLst>
                    <a:ext uri="{9D8B030D-6E8A-4147-A177-3AD203B41FA5}">
                      <a16:colId xmlns:a16="http://schemas.microsoft.com/office/drawing/2014/main" val="3474041359"/>
                    </a:ext>
                  </a:extLst>
                </a:gridCol>
                <a:gridCol w="2052830">
                  <a:extLst>
                    <a:ext uri="{9D8B030D-6E8A-4147-A177-3AD203B41FA5}">
                      <a16:colId xmlns:a16="http://schemas.microsoft.com/office/drawing/2014/main" val="3887246447"/>
                    </a:ext>
                  </a:extLst>
                </a:gridCol>
                <a:gridCol w="1798730">
                  <a:extLst>
                    <a:ext uri="{9D8B030D-6E8A-4147-A177-3AD203B41FA5}">
                      <a16:colId xmlns:a16="http://schemas.microsoft.com/office/drawing/2014/main" val="2475752669"/>
                    </a:ext>
                  </a:extLst>
                </a:gridCol>
                <a:gridCol w="1798730">
                  <a:extLst>
                    <a:ext uri="{9D8B030D-6E8A-4147-A177-3AD203B41FA5}">
                      <a16:colId xmlns:a16="http://schemas.microsoft.com/office/drawing/2014/main" val="480168130"/>
                    </a:ext>
                  </a:extLst>
                </a:gridCol>
              </a:tblGrid>
              <a:tr h="288695">
                <a:tc>
                  <a:txBody>
                    <a:bodyPr/>
                    <a:lstStyle/>
                    <a:p>
                      <a:pPr marL="0" marR="0" algn="ctr" fontAlgn="b">
                        <a:lnSpc>
                          <a:spcPct val="107000"/>
                        </a:lnSpc>
                        <a:spcBef>
                          <a:spcPts val="0"/>
                        </a:spcBef>
                        <a:spcAft>
                          <a:spcPts val="0"/>
                        </a:spcAft>
                      </a:pPr>
                      <a:r>
                        <a:rPr lang="ka-GE" sz="1400" b="0" i="0" u="none" strike="noStrike">
                          <a:effectLst/>
                          <a:latin typeface="Arial CYR" panose="020B0604020202020204" pitchFamily="34" charset="0"/>
                          <a:ea typeface="Times New Roman" panose="02020603050405020304" pitchFamily="18" charset="0"/>
                          <a:cs typeface="Times New Roman" panose="02020603050405020304" pitchFamily="18" charset="0"/>
                        </a:rPr>
                        <a:t>2014 </a:t>
                      </a:r>
                      <a:r>
                        <a:rPr lang="ka-GE" sz="1400" b="0" i="0" u="none" strike="noStrike">
                          <a:effectLst/>
                          <a:latin typeface="Sylfaen" panose="010A0502050306030303" pitchFamily="18" charset="0"/>
                          <a:ea typeface="Times New Roman" panose="02020603050405020304" pitchFamily="18" charset="0"/>
                          <a:cs typeface="Sylfaen" panose="010A0502050306030303" pitchFamily="18" charset="0"/>
                        </a:rPr>
                        <a:t>სიცოცხლის</a:t>
                      </a:r>
                      <a:r>
                        <a:rPr lang="ka-GE" sz="1400" b="0" i="0" u="none" strike="noStrike">
                          <a:effectLst/>
                          <a:latin typeface="Arial CYR" panose="020B0604020202020204" pitchFamily="34" charset="0"/>
                          <a:ea typeface="Times New Roman" panose="02020603050405020304" pitchFamily="18" charset="0"/>
                          <a:cs typeface="Times New Roman" panose="02020603050405020304" pitchFamily="18" charset="0"/>
                        </a:rPr>
                        <a:t> </a:t>
                      </a:r>
                      <a:r>
                        <a:rPr lang="ka-GE" sz="1400" b="0" i="0" u="none" strike="noStrike">
                          <a:effectLst/>
                          <a:latin typeface="Sylfaen" panose="010A0502050306030303" pitchFamily="18" charset="0"/>
                          <a:ea typeface="Times New Roman" panose="02020603050405020304" pitchFamily="18" charset="0"/>
                          <a:cs typeface="Sylfaen" panose="010A0502050306030303" pitchFamily="18" charset="0"/>
                        </a:rPr>
                        <a:t>საშ</a:t>
                      </a:r>
                      <a:r>
                        <a:rPr lang="ka-GE" sz="1400" b="0" i="0" u="none" strike="noStrike">
                          <a:effectLst/>
                          <a:latin typeface="Arial CYR" panose="020B0604020202020204" pitchFamily="34" charset="0"/>
                          <a:ea typeface="Times New Roman" panose="02020603050405020304" pitchFamily="18" charset="0"/>
                          <a:cs typeface="Times New Roman" panose="02020603050405020304" pitchFamily="18" charset="0"/>
                        </a:rPr>
                        <a:t>. </a:t>
                      </a:r>
                      <a:r>
                        <a:rPr lang="ka-GE" sz="1400" b="0" i="0" u="none" strike="noStrike">
                          <a:effectLst/>
                          <a:latin typeface="Sylfaen" panose="010A0502050306030303" pitchFamily="18" charset="0"/>
                          <a:ea typeface="Times New Roman" panose="02020603050405020304" pitchFamily="18" charset="0"/>
                          <a:cs typeface="Sylfaen" panose="010A0502050306030303" pitchFamily="18" charset="0"/>
                        </a:rPr>
                        <a:t>ხანგრძლივობა</a:t>
                      </a:r>
                      <a:endParaRPr lang="ka-GE"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ka-GE" sz="1600" b="0" i="0" u="none" strike="noStrike">
                          <a:effectLst/>
                          <a:latin typeface="Sylfaen" panose="010A0502050306030303" pitchFamily="18" charset="0"/>
                          <a:ea typeface="Times New Roman" panose="02020603050405020304" pitchFamily="18" charset="0"/>
                          <a:cs typeface="Sylfaen" panose="010A0502050306030303" pitchFamily="18" charset="0"/>
                        </a:rPr>
                        <a:t>ორივე</a:t>
                      </a:r>
                      <a:r>
                        <a:rPr lang="ka-GE" sz="1600" b="0" i="0" u="none" strike="noStrike">
                          <a:effectLst/>
                          <a:latin typeface="Arial CYR" panose="020B0604020202020204" pitchFamily="34" charset="0"/>
                          <a:ea typeface="Times New Roman" panose="02020603050405020304" pitchFamily="18" charset="0"/>
                          <a:cs typeface="Times New Roman" panose="02020603050405020304" pitchFamily="18" charset="0"/>
                        </a:rPr>
                        <a:t> </a:t>
                      </a:r>
                      <a:r>
                        <a:rPr lang="ka-GE" sz="1600" b="0" i="0" u="none" strike="noStrike">
                          <a:effectLst/>
                          <a:latin typeface="Sylfaen" panose="010A0502050306030303" pitchFamily="18" charset="0"/>
                          <a:ea typeface="Times New Roman" panose="02020603050405020304" pitchFamily="18" charset="0"/>
                          <a:cs typeface="Sylfaen" panose="010A0502050306030303" pitchFamily="18" charset="0"/>
                        </a:rPr>
                        <a:t>სქესი</a:t>
                      </a:r>
                      <a:endParaRPr lang="ka-GE" sz="2600" b="0" i="0" u="none" strike="noStrike" dirty="0">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ka-GE" sz="1600" b="0" i="0" u="none" strike="noStrike">
                          <a:effectLst/>
                          <a:latin typeface="Sylfaen" panose="010A0502050306030303" pitchFamily="18" charset="0"/>
                          <a:ea typeface="Times New Roman" panose="02020603050405020304" pitchFamily="18" charset="0"/>
                          <a:cs typeface="Sylfaen" panose="010A0502050306030303" pitchFamily="18" charset="0"/>
                        </a:rPr>
                        <a:t>კაცი</a:t>
                      </a:r>
                      <a:endParaRPr lang="ka-GE"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ka-GE" sz="1600" b="0" i="0" u="none" strike="noStrike">
                          <a:effectLst/>
                          <a:latin typeface="Sylfaen" panose="010A0502050306030303" pitchFamily="18" charset="0"/>
                          <a:ea typeface="Times New Roman" panose="02020603050405020304" pitchFamily="18" charset="0"/>
                          <a:cs typeface="Sylfaen" panose="010A0502050306030303" pitchFamily="18" charset="0"/>
                        </a:rPr>
                        <a:t>ქალი</a:t>
                      </a:r>
                      <a:endParaRPr lang="ka-GE"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211430"/>
                  </a:ext>
                </a:extLst>
              </a:tr>
              <a:tr h="325343">
                <a:tc>
                  <a:txBody>
                    <a:bodyPr/>
                    <a:lstStyle/>
                    <a:p>
                      <a:pPr marL="0" marR="0" algn="l" fontAlgn="ctr">
                        <a:lnSpc>
                          <a:spcPct val="107000"/>
                        </a:lnSpc>
                        <a:spcBef>
                          <a:spcPts val="0"/>
                        </a:spcBef>
                        <a:spcAft>
                          <a:spcPts val="0"/>
                        </a:spcAft>
                      </a:pPr>
                      <a:r>
                        <a:rPr lang="ka-GE" sz="16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საქართველო</a:t>
                      </a:r>
                      <a:endParaRPr lang="ka-GE" sz="2600" b="0" i="0" u="none" strike="noStrike" dirty="0">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72.8</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68.6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77.0</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268338"/>
                  </a:ext>
                </a:extLst>
              </a:tr>
              <a:tr h="325343">
                <a:tc>
                  <a:txBody>
                    <a:bodyPr/>
                    <a:lstStyle/>
                    <a:p>
                      <a:pPr marL="0" marR="0" algn="l" fontAlgn="ctr">
                        <a:lnSpc>
                          <a:spcPct val="107000"/>
                        </a:lnSpc>
                        <a:spcBef>
                          <a:spcPts val="0"/>
                        </a:spcBef>
                        <a:spcAft>
                          <a:spcPts val="0"/>
                        </a:spcAft>
                      </a:pPr>
                      <a:r>
                        <a:rPr lang="ka-GE" sz="16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თბილისი</a:t>
                      </a:r>
                      <a:endParaRPr lang="ka-GE" sz="2600" b="0" i="0" u="none" strike="noStrike" dirty="0">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73.1</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68.6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76.9</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3288773"/>
                  </a:ext>
                </a:extLst>
              </a:tr>
              <a:tr h="325343">
                <a:tc>
                  <a:txBody>
                    <a:bodyPr/>
                    <a:lstStyle/>
                    <a:p>
                      <a:pPr marL="0" marR="0" algn="l" fontAlgn="ctr">
                        <a:lnSpc>
                          <a:spcPct val="107000"/>
                        </a:lnSpc>
                        <a:spcBef>
                          <a:spcPts val="0"/>
                        </a:spcBef>
                        <a:spcAft>
                          <a:spcPts val="0"/>
                        </a:spcAft>
                      </a:pPr>
                      <a:r>
                        <a:rPr lang="ka-GE" sz="16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აჭარის არ</a:t>
                      </a:r>
                      <a:endParaRPr lang="ka-GE" sz="2600" b="0" i="0" u="none" strike="noStrike" dirty="0">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72.9</a:t>
                      </a:r>
                      <a:endParaRPr lang="en-GB" sz="2600" b="0" i="0" u="none" strike="noStrike" dirty="0">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69.3</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76.6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13929"/>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გურია</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72.8</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68.4</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77.4</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5078142"/>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იმერეთი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71.8</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67.3</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76.6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968"/>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კახეთი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72.5</a:t>
                      </a:r>
                      <a:endParaRPr lang="en-GB" sz="2600" b="0" i="0" u="none" strike="noStrike" dirty="0">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68.9</a:t>
                      </a:r>
                      <a:endParaRPr lang="en-GB" sz="2600" b="0" i="0" u="none" strike="noStrike" dirty="0">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76.6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331368"/>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მცხეთა-მთიანეთი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72.4</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67.9</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77.7</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351189"/>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რაჭა-ლეჩხუმი და ქვემო სვანეთი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71.6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67.6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76.4</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100682"/>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სამეგრელო-ზემო სვანეთი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71.7</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67.0</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76.9</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92690"/>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სამცხე-ჯავახეთი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73.8</a:t>
                      </a:r>
                      <a:endParaRPr lang="en-GB" sz="2600" b="0" i="0" u="none" strike="noStrike" dirty="0">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70.7</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77.5</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9327749"/>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ქვემო ქართლი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73.3</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69.6</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76.9</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030012"/>
                  </a:ext>
                </a:extLst>
              </a:tr>
              <a:tr h="325343">
                <a:tc>
                  <a:txBody>
                    <a:bodyPr/>
                    <a:lstStyle/>
                    <a:p>
                      <a:pPr marL="0" marR="0" algn="l" fontAlgn="ctr">
                        <a:lnSpc>
                          <a:spcPct val="107000"/>
                        </a:lnSpc>
                        <a:spcBef>
                          <a:spcPts val="0"/>
                        </a:spcBef>
                        <a:spcAft>
                          <a:spcPts val="0"/>
                        </a:spcAft>
                      </a:pPr>
                      <a:r>
                        <a:rPr lang="ka-GE" sz="16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შიდა ქართლი</a:t>
                      </a:r>
                      <a:endParaRPr lang="ka-GE" sz="2600" b="0" i="0" u="none" strike="noStrike">
                        <a:effectLst/>
                        <a:latin typeface="Arial" panose="020B0604020202020204" pitchFamily="34" charset="0"/>
                      </a:endParaRPr>
                    </a:p>
                  </a:txBody>
                  <a:tcPr marL="98949" marR="98949" marT="1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72.8</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68.9</a:t>
                      </a:r>
                      <a:endParaRPr lang="en-GB" sz="2600" b="0" i="0" u="none" strike="noStrike">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GB" sz="16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76.8</a:t>
                      </a:r>
                      <a:endParaRPr lang="en-GB" sz="2600" b="0" i="0" u="none" strike="noStrike" dirty="0">
                        <a:effectLst/>
                        <a:latin typeface="Arial" panose="020B0604020202020204" pitchFamily="34" charset="0"/>
                      </a:endParaRPr>
                    </a:p>
                  </a:txBody>
                  <a:tcPr marL="98949" marR="98949" marT="137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1967343"/>
                  </a:ext>
                </a:extLst>
              </a:tr>
            </a:tbl>
          </a:graphicData>
        </a:graphic>
      </p:graphicFrame>
    </p:spTree>
    <p:extLst>
      <p:ext uri="{BB962C8B-B14F-4D97-AF65-F5344CB8AC3E}">
        <p14:creationId xmlns:p14="http://schemas.microsoft.com/office/powerpoint/2010/main" val="24105855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51B0-AF9F-376C-1F52-C9C77029D57B}"/>
              </a:ext>
            </a:extLst>
          </p:cNvPr>
          <p:cNvSpPr>
            <a:spLocks noGrp="1"/>
          </p:cNvSpPr>
          <p:nvPr>
            <p:ph type="title"/>
          </p:nvPr>
        </p:nvSpPr>
        <p:spPr/>
        <p:txBody>
          <a:bodyPr>
            <a:noAutofit/>
          </a:bodyPr>
          <a:lstStyle/>
          <a:p>
            <a:r>
              <a:rPr lang="ka-GE" sz="2400" dirty="0">
                <a:latin typeface="Calibri" panose="020F0502020204030204" pitchFamily="34" charset="0"/>
                <a:cs typeface="Calibri" panose="020F0502020204030204" pitchFamily="34" charset="0"/>
              </a:rPr>
              <a:t>სიცოცხლის მოსალოდნელი ხანგრძლივობის გაუმჯობესება მსოფლიოს რამდენიმე დიდ სახელმწიფოში. 1960 წლიდან დღემდე</a:t>
            </a:r>
            <a:br>
              <a:rPr lang="ka-GE" sz="2400" dirty="0">
                <a:latin typeface="Calibri" panose="020F0502020204030204" pitchFamily="34" charset="0"/>
                <a:cs typeface="Calibri" panose="020F0502020204030204" pitchFamily="34" charset="0"/>
              </a:rPr>
            </a:br>
            <a:r>
              <a:rPr lang="ka-GE" sz="2400" dirty="0">
                <a:latin typeface="Calibri" panose="020F0502020204030204" pitchFamily="34" charset="0"/>
                <a:cs typeface="Calibri" panose="020F0502020204030204" pitchFamily="34" charset="0"/>
              </a:rPr>
              <a:t>წყარო: მსოფლიო ბანკის ჯგუფი-მსოფლიოს განვითარების მაჩვენებლები</a:t>
            </a:r>
            <a:endParaRPr lang="en-US" sz="2400" dirty="0">
              <a:latin typeface="Calibri" panose="020F0502020204030204" pitchFamily="34" charset="0"/>
              <a:cs typeface="Calibri" panose="020F0502020204030204" pitchFamily="34" charset="0"/>
            </a:endParaRPr>
          </a:p>
        </p:txBody>
      </p:sp>
      <p:pic>
        <p:nvPicPr>
          <p:cNvPr id="3074" name="Picture 2" descr="undefined">
            <a:extLst>
              <a:ext uri="{FF2B5EF4-FFF2-40B4-BE49-F238E27FC236}">
                <a16:creationId xmlns:a16="http://schemas.microsoft.com/office/drawing/2014/main" id="{395A098A-98DC-B1EF-3CF8-5EED31CD40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7331" y="2084832"/>
            <a:ext cx="6337338"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386656"/>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8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259CE-8245-8040-3187-372D6E7093A3}"/>
              </a:ext>
            </a:extLst>
          </p:cNvPr>
          <p:cNvSpPr>
            <a:spLocks noGrp="1"/>
          </p:cNvSpPr>
          <p:nvPr>
            <p:ph type="title"/>
          </p:nvPr>
        </p:nvSpPr>
        <p:spPr>
          <a:xfrm>
            <a:off x="640080" y="325369"/>
            <a:ext cx="4368602" cy="1956841"/>
          </a:xfrm>
        </p:spPr>
        <p:txBody>
          <a:bodyPr anchor="b">
            <a:normAutofit fontScale="90000"/>
          </a:bodyPr>
          <a:lstStyle/>
          <a:p>
            <a:r>
              <a:rPr lang="ka-GE" sz="2800" dirty="0">
                <a:latin typeface="Calibri" panose="020F0502020204030204" pitchFamily="34" charset="0"/>
                <a:cs typeface="Calibri" panose="020F0502020204030204" pitchFamily="34" charset="0"/>
              </a:rPr>
              <a:t>თლაბგან ქეცბა -</a:t>
            </a:r>
            <a:r>
              <a:rPr lang="en-US" sz="2800" dirty="0">
                <a:latin typeface="Calibri" panose="020F0502020204030204" pitchFamily="34" charset="0"/>
                <a:cs typeface="Calibri" panose="020F0502020204030204" pitchFamily="34" charset="0"/>
              </a:rPr>
              <a:t> </a:t>
            </a:r>
            <a:r>
              <a:rPr lang="ka-GE" sz="2800" dirty="0">
                <a:latin typeface="Calibri" panose="020F0502020204030204" pitchFamily="34" charset="0"/>
                <a:cs typeface="Calibri" panose="020F0502020204030204" pitchFamily="34" charset="0"/>
              </a:rPr>
              <a:t>აფხაზეთის ყველაზე ხანგრძლივად მცხოვრები მამაკაცი</a:t>
            </a:r>
            <a:r>
              <a:rPr lang="en-US" sz="2800" dirty="0">
                <a:latin typeface="Calibri" panose="020F0502020204030204" pitchFamily="34" charset="0"/>
                <a:cs typeface="Calibri" panose="020F0502020204030204" pitchFamily="34" charset="0"/>
              </a:rPr>
              <a:t> (132 </a:t>
            </a:r>
            <a:r>
              <a:rPr lang="ka-GE" sz="2800" dirty="0">
                <a:latin typeface="Calibri" panose="020F0502020204030204" pitchFamily="34" charset="0"/>
                <a:cs typeface="Calibri" panose="020F0502020204030204" pitchFamily="34" charset="0"/>
              </a:rPr>
              <a:t>წელი)</a:t>
            </a:r>
            <a:br>
              <a:rPr lang="ka-GE" sz="2800" dirty="0">
                <a:latin typeface="Calibri" panose="020F0502020204030204" pitchFamily="34" charset="0"/>
                <a:cs typeface="Calibri" panose="020F0502020204030204" pitchFamily="34" charset="0"/>
              </a:rPr>
            </a:br>
            <a:r>
              <a:rPr lang="ka-GE" sz="2800" dirty="0">
                <a:latin typeface="Calibri" panose="020F0502020204030204" pitchFamily="34" charset="0"/>
                <a:cs typeface="Calibri" panose="020F0502020204030204" pitchFamily="34" charset="0"/>
              </a:rPr>
              <a:t>წყარო: </a:t>
            </a:r>
            <a:r>
              <a:rPr lang="en-US" sz="2800" dirty="0">
                <a:latin typeface="Calibri" panose="020F0502020204030204" pitchFamily="34" charset="0"/>
                <a:cs typeface="Calibri" panose="020F0502020204030204" pitchFamily="34" charset="0"/>
              </a:rPr>
              <a:t>aBkhaz world</a:t>
            </a:r>
          </a:p>
        </p:txBody>
      </p:sp>
      <p:sp>
        <p:nvSpPr>
          <p:cNvPr id="309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n old person with a turban&#10;&#10;Description automatically generated with low confidence">
            <a:extLst>
              <a:ext uri="{FF2B5EF4-FFF2-40B4-BE49-F238E27FC236}">
                <a16:creationId xmlns:a16="http://schemas.microsoft.com/office/drawing/2014/main" id="{14DD10C6-148B-9913-8E0D-C0C36FB05B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821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2217"/>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A5DA-CB98-DE95-0261-70C4EA2CDCBE}"/>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რატომ იცხოვრა მან ასე დიდ ხანს?</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E9BDEAC-AA04-5613-D69E-8722AC483068}"/>
              </a:ext>
            </a:extLst>
          </p:cNvPr>
          <p:cNvSpPr>
            <a:spLocks noGrp="1"/>
          </p:cNvSpPr>
          <p:nvPr>
            <p:ph idx="1"/>
          </p:nvPr>
        </p:nvSpPr>
        <p:spPr/>
        <p:txBody>
          <a:bodyPr/>
          <a:lstStyle/>
          <a:p>
            <a:r>
              <a:rPr lang="ka-GE" dirty="0"/>
              <a:t>   მისი რეგულარული დიეტა იყო მსგავსი, რასაც ყველა მიირთმევს</a:t>
            </a:r>
            <a:r>
              <a:rPr lang="en-US" dirty="0"/>
              <a:t>. </a:t>
            </a:r>
            <a:r>
              <a:rPr lang="ka-GE" dirty="0"/>
              <a:t>მას ძალიან მოსწონდა ხილი, განსაკუთრებით ყურძენი. ყურძნისგან ის ამზადებდა ღვინოს, მაგრამ სვამდა მცირე რაოდენობით. ბოლოს მან საბოლოოდ შეწყვიტა ღვინის დალევა. იგი ასევე არ სვამდა არაყს და არ ეწოდა, რადგან ძალიან საზიანო იყო ჯანმრთელობისათვის.</a:t>
            </a:r>
          </a:p>
          <a:p>
            <a:r>
              <a:rPr lang="ka-GE" dirty="0"/>
              <a:t>   ის კარგი მოცეკვავე და მომღერალი იყო, გამოირჩეოდა კარგი ხასიათით და არავის ეჩხუბებოდა. ის არასდროს არაფრით ავად არ ყოფილა</a:t>
            </a:r>
            <a:r>
              <a:rPr lang="en-US" dirty="0"/>
              <a:t> </a:t>
            </a:r>
            <a:r>
              <a:rPr lang="ka-GE" dirty="0"/>
              <a:t>და ყოველთვის მშვენივრად გრძნობდა თავს. სიცოცხლის ბოლომდე ის დადიოდა ფეხით 3-4 კილომეტრს.</a:t>
            </a:r>
            <a:endParaRPr lang="en-US" dirty="0"/>
          </a:p>
        </p:txBody>
      </p:sp>
    </p:spTree>
    <p:extLst>
      <p:ext uri="{BB962C8B-B14F-4D97-AF65-F5344CB8AC3E}">
        <p14:creationId xmlns:p14="http://schemas.microsoft.com/office/powerpoint/2010/main" val="482448910"/>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BC1D-BAFA-E84B-C502-1E01E41B5992}"/>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წყარო: გაზეთი იზვესტია. 1953 წლის 15 აპრილი</a:t>
            </a:r>
            <a:endParaRPr lang="en-US" sz="2800" dirty="0">
              <a:latin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C349C7DC-DBFA-04E1-864E-629EE513E1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7322" y="2084832"/>
            <a:ext cx="7057356"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99568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1C59-F223-900A-08BC-B166057BCAFA}"/>
              </a:ext>
            </a:extLst>
          </p:cNvPr>
          <p:cNvSpPr>
            <a:spLocks noGrp="1"/>
          </p:cNvSpPr>
          <p:nvPr>
            <p:ph type="title"/>
          </p:nvPr>
        </p:nvSpPr>
        <p:spPr/>
        <p:txBody>
          <a:bodyPr>
            <a:noAutofit/>
          </a:bodyPr>
          <a:lstStyle/>
          <a:p>
            <a:r>
              <a:rPr lang="ka-GE" sz="2800" dirty="0">
                <a:latin typeface="Calibri" panose="020F0502020204030204" pitchFamily="34" charset="0"/>
                <a:cs typeface="Calibri" panose="020F0502020204030204" pitchFamily="34" charset="0"/>
              </a:rPr>
              <a:t>თამარ ქავთარაძე. 98 წლის. ერთ-ერთი ყველაზე ხანგრძლივად მცხოვრები ქალი აჭარაში.</a:t>
            </a:r>
            <a:br>
              <a:rPr lang="ka-GE" sz="2800" dirty="0">
                <a:latin typeface="Calibri" panose="020F0502020204030204" pitchFamily="34" charset="0"/>
                <a:cs typeface="Calibri" panose="020F0502020204030204" pitchFamily="34" charset="0"/>
              </a:rPr>
            </a:br>
            <a:r>
              <a:rPr lang="ka-GE" sz="2800" dirty="0">
                <a:latin typeface="Calibri" panose="020F0502020204030204" pitchFamily="34" charset="0"/>
                <a:cs typeface="Calibri" panose="020F0502020204030204" pitchFamily="34" charset="0"/>
              </a:rPr>
              <a:t>წყარო: </a:t>
            </a:r>
            <a:r>
              <a:rPr lang="en-US" sz="2800" dirty="0">
                <a:latin typeface="Calibri" panose="020F0502020204030204" pitchFamily="34" charset="0"/>
                <a:cs typeface="Calibri" panose="020F0502020204030204" pitchFamily="34" charset="0"/>
              </a:rPr>
              <a:t>batumelebi.netgazeti.ge</a:t>
            </a:r>
          </a:p>
        </p:txBody>
      </p:sp>
      <p:pic>
        <p:nvPicPr>
          <p:cNvPr id="1026" name="Picture 2">
            <a:extLst>
              <a:ext uri="{FF2B5EF4-FFF2-40B4-BE49-F238E27FC236}">
                <a16:creationId xmlns:a16="http://schemas.microsoft.com/office/drawing/2014/main" id="{66559EA2-7496-0B89-3227-03B51B41D9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8104" y="2112867"/>
            <a:ext cx="8435792" cy="474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82870"/>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C3B0-1001-133B-3080-9D1E74CAC4BC}"/>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რა განაპირობებს მათ ხანგრძლივ დაბერებას?</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3F9B0D4-8155-56B1-9B92-31970031F2E7}"/>
              </a:ext>
            </a:extLst>
          </p:cNvPr>
          <p:cNvSpPr>
            <a:spLocks noGrp="1"/>
          </p:cNvSpPr>
          <p:nvPr>
            <p:ph idx="1"/>
          </p:nvPr>
        </p:nvSpPr>
        <p:spPr/>
        <p:txBody>
          <a:bodyPr/>
          <a:lstStyle/>
          <a:p>
            <a:r>
              <a:rPr lang="en-US" dirty="0">
                <a:latin typeface="Sylfaen" panose="010A0502050306030303" pitchFamily="18" charset="0"/>
              </a:rPr>
              <a:t>   </a:t>
            </a:r>
            <a:r>
              <a:rPr lang="ka-GE" dirty="0">
                <a:latin typeface="Sylfaen" panose="010A0502050306030303" pitchFamily="18" charset="0"/>
              </a:rPr>
              <a:t>ოფიციალური მონაცემებით 100 წელს მიღწეული ყველაზე მეტი ადამიანი აჭარაში ცხოვრობს. </a:t>
            </a:r>
            <a:r>
              <a:rPr lang="en-GB" dirty="0">
                <a:effectLst/>
                <a:latin typeface="Sylfaen" panose="010A0502050306030303" pitchFamily="18" charset="0"/>
                <a:ea typeface="Times New Roman" panose="02020603050405020304" pitchFamily="18" charset="0"/>
                <a:cs typeface="Calibri" panose="020F0502020204030204" pitchFamily="34" charset="0"/>
              </a:rPr>
              <a:t>აჭარაში ასი ან ას წელს გადაცილებული სულ 34 ადამიან</a:t>
            </a:r>
            <a:r>
              <a:rPr lang="ka-GE" dirty="0">
                <a:effectLst/>
                <a:latin typeface="Sylfaen" panose="010A0502050306030303" pitchFamily="18" charset="0"/>
                <a:ea typeface="Times New Roman" panose="02020603050405020304" pitchFamily="18" charset="0"/>
                <a:cs typeface="Calibri" panose="020F0502020204030204" pitchFamily="34" charset="0"/>
              </a:rPr>
              <a:t>ია</a:t>
            </a:r>
            <a:r>
              <a:rPr lang="en-GB" dirty="0">
                <a:effectLst/>
                <a:latin typeface="Sylfaen" panose="010A0502050306030303" pitchFamily="18" charset="0"/>
                <a:ea typeface="Times New Roman" panose="02020603050405020304" pitchFamily="18" charset="0"/>
                <a:cs typeface="Calibri" panose="020F0502020204030204" pitchFamily="34" charset="0"/>
              </a:rPr>
              <a:t> – 33 ქალი და 1 კაცი. მათგან ყველაზე უხუცესი 114 წლისაა, ფიქრიე ირემაძეა და ხულოს მუნიციპალიტეტში ცხოვრობს</a:t>
            </a:r>
            <a:r>
              <a:rPr lang="en-GB" dirty="0">
                <a:effectLst/>
                <a:latin typeface="Sylfaen" panose="010A0502050306030303" pitchFamily="18" charset="0"/>
                <a:ea typeface="Times New Roman" panose="02020603050405020304" pitchFamily="18" charset="0"/>
                <a:cs typeface="Times New Roman" panose="02020603050405020304" pitchFamily="18" charset="0"/>
              </a:rPr>
              <a:t>.</a:t>
            </a:r>
          </a:p>
          <a:p>
            <a:r>
              <a:rPr lang="en-GB" dirty="0">
                <a:latin typeface="Sylfaen" panose="010A0502050306030303" pitchFamily="18" charset="0"/>
                <a:ea typeface="Calibri" panose="020F0502020204030204" pitchFamily="34" charset="0"/>
                <a:cs typeface="Times New Roman" panose="02020603050405020304" pitchFamily="18" charset="0"/>
              </a:rPr>
              <a:t>   </a:t>
            </a:r>
            <a:r>
              <a:rPr lang="ka-GE" dirty="0">
                <a:latin typeface="Sylfaen" panose="010A0502050306030303" pitchFamily="18" charset="0"/>
                <a:ea typeface="Calibri" panose="020F0502020204030204" pitchFamily="34" charset="0"/>
                <a:cs typeface="Times New Roman" panose="02020603050405020304" pitchFamily="18" charset="0"/>
              </a:rPr>
              <a:t>დღეგრძლობით გამორჩეული რეგიონი ყოველთვის იყო აჭარა, მასთან ერთად ასევე აფხაზეთი და კახეთი. ამის მიზეზი მდგომარეობს კვებაში, კერძოდ რძის პროდუქტებში, რომელსაც მოსახლეობა მიირთმევს. 80_იან წლებში მიიჩნეოდა, რომ რძის პროდუქტებიდან ყველაზე სასარგებლოდ ითვლება მაწონი, რომ ის დღეგრძელობას უწყობს ხელს. ამ პროდუქტით დაინტერესებულნი იყვნენ იაპონელები.</a:t>
            </a:r>
            <a:endParaRPr lang="en-US" dirty="0">
              <a:effectLst/>
              <a:latin typeface="Sylfaen" panose="010A05020503060303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9874210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15A57-0B0A-3FED-701F-41564F40BEE9}"/>
              </a:ext>
            </a:extLst>
          </p:cNvPr>
          <p:cNvSpPr>
            <a:spLocks noGrp="1"/>
          </p:cNvSpPr>
          <p:nvPr>
            <p:ph type="title"/>
          </p:nvPr>
        </p:nvSpPr>
        <p:spPr/>
        <p:txBody>
          <a:bodyPr>
            <a:noAutofit/>
          </a:bodyPr>
          <a:lstStyle/>
          <a:p>
            <a:r>
              <a:rPr lang="ka-GE" sz="2800" dirty="0">
                <a:latin typeface="Calibri" panose="020F0502020204030204" pitchFamily="34" charset="0"/>
                <a:cs typeface="Calibri" panose="020F0502020204030204" pitchFamily="34" charset="0"/>
              </a:rPr>
              <a:t>რაში უნდა მიბაძოს საქართველოს მოსახლეობამ პირველ 5 სახელმწიფოს, სადაც სიცოცხლის მოსალოდნელი ხანგრძლივობა არის ძალიან მაღალი?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1909F7A-7989-2F24-A1B9-455D65846F4B}"/>
              </a:ext>
            </a:extLst>
          </p:cNvPr>
          <p:cNvSpPr>
            <a:spLocks noGrp="1"/>
          </p:cNvSpPr>
          <p:nvPr>
            <p:ph idx="1"/>
          </p:nvPr>
        </p:nvSpPr>
        <p:spPr/>
        <p:txBody>
          <a:bodyPr/>
          <a:lstStyle/>
          <a:p>
            <a:pPr>
              <a:buFont typeface="Wingdings" panose="05000000000000000000" pitchFamily="2" charset="2"/>
              <a:buChar char="§"/>
            </a:pPr>
            <a:r>
              <a:rPr lang="ka-GE" dirty="0"/>
              <a:t> უნდა მიირთვას რაც შეიძლება ნაკლები გაჯერებული ცხიმები და აქცენტი გააკეთოს ხილსა და ბოსტნეულზე, სხვა ჯანსაღ პროდუქტებზე.</a:t>
            </a:r>
          </a:p>
          <a:p>
            <a:pPr>
              <a:buFont typeface="Wingdings" panose="05000000000000000000" pitchFamily="2" charset="2"/>
              <a:buChar char="§"/>
            </a:pPr>
            <a:r>
              <a:rPr lang="ka-GE" dirty="0"/>
              <a:t> შეამციროს ალკოჰოლის მიღებისა და მოწევის დონე, ან საერთოდ უარი თქვას მასზე.</a:t>
            </a:r>
          </a:p>
          <a:p>
            <a:pPr>
              <a:buFont typeface="Wingdings" panose="05000000000000000000" pitchFamily="2" charset="2"/>
              <a:buChar char="§"/>
            </a:pPr>
            <a:r>
              <a:rPr lang="ka-GE" dirty="0"/>
              <a:t> მეტად დაკავდეს ფიზიკური აქტივობით</a:t>
            </a:r>
          </a:p>
          <a:p>
            <a:pPr>
              <a:buFont typeface="Wingdings" panose="05000000000000000000" pitchFamily="2" charset="2"/>
              <a:buChar char="§"/>
            </a:pPr>
            <a:r>
              <a:rPr lang="ka-GE" dirty="0"/>
              <a:t> შეეცადოს ბედნიერების განცდას</a:t>
            </a:r>
          </a:p>
          <a:p>
            <a:pPr>
              <a:buFont typeface="Wingdings" panose="05000000000000000000" pitchFamily="2" charset="2"/>
              <a:buChar char="§"/>
            </a:pPr>
            <a:r>
              <a:rPr lang="ka-GE" dirty="0"/>
              <a:t> უფრო მეტად გაუმჯობესდეს ჯანდაცვის სისტემა</a:t>
            </a:r>
          </a:p>
          <a:p>
            <a:pPr>
              <a:buFont typeface="Wingdings" panose="05000000000000000000" pitchFamily="2" charset="2"/>
              <a:buChar char="§"/>
            </a:pPr>
            <a:r>
              <a:rPr lang="ka-GE" dirty="0"/>
              <a:t> გაიზარდოს საპენსიო შემოსავალი, რითაც მოსახლეობას საშუალება მიეცემა სხვადასხვა დაავადებების პრევენციის.</a:t>
            </a:r>
          </a:p>
        </p:txBody>
      </p:sp>
    </p:spTree>
    <p:extLst>
      <p:ext uri="{BB962C8B-B14F-4D97-AF65-F5344CB8AC3E}">
        <p14:creationId xmlns:p14="http://schemas.microsoft.com/office/powerpoint/2010/main" val="369800737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5850-4C52-FC93-57D8-F43BE46648CD}"/>
              </a:ext>
            </a:extLst>
          </p:cNvPr>
          <p:cNvSpPr>
            <a:spLocks noGrp="1"/>
          </p:cNvSpPr>
          <p:nvPr>
            <p:ph type="title"/>
          </p:nvPr>
        </p:nvSpPr>
        <p:spPr/>
        <p:txBody>
          <a:bodyPr>
            <a:normAutofit/>
          </a:bodyPr>
          <a:lstStyle/>
          <a:p>
            <a:r>
              <a:rPr lang="ka-GE" sz="2800" dirty="0">
                <a:latin typeface="Calibri" panose="020F0502020204030204" pitchFamily="34" charset="0"/>
                <a:cs typeface="Calibri" panose="020F0502020204030204" pitchFamily="34" charset="0"/>
              </a:rPr>
              <a:t>გამოყენებული წყაროები</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D0946FC-E7D4-7C1F-369D-19EF775EF7E9}"/>
              </a:ext>
            </a:extLst>
          </p:cNvPr>
          <p:cNvSpPr>
            <a:spLocks noGrp="1"/>
          </p:cNvSpPr>
          <p:nvPr>
            <p:ph idx="1"/>
          </p:nvPr>
        </p:nvSpPr>
        <p:spPr>
          <a:xfrm>
            <a:off x="1024128" y="2286000"/>
            <a:ext cx="9720073" cy="4572000"/>
          </a:xfrm>
        </p:spPr>
        <p:txBody>
          <a:bodyPr/>
          <a:lstStyle/>
          <a:p>
            <a:pPr>
              <a:buFont typeface="Wingdings" panose="05000000000000000000" pitchFamily="2" charset="2"/>
              <a:buChar char="q"/>
            </a:pPr>
            <a:r>
              <a:rPr lang="ka-GE"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hlinkClick r:id="rId2"/>
              </a:rPr>
              <a:t>WHO </a:t>
            </a:r>
            <a:r>
              <a:rPr lang="ka-GE" sz="2400" dirty="0">
                <a:latin typeface="Calibri" panose="020F0502020204030204" pitchFamily="34" charset="0"/>
                <a:cs typeface="Calibri" panose="020F0502020204030204" pitchFamily="34" charset="0"/>
                <a:hlinkClick r:id="rId2"/>
              </a:rPr>
              <a:t>(მსოფლიო ჯანდაცვის სტატისტიკა)</a:t>
            </a:r>
            <a:endParaRPr lang="ka-GE" sz="2400" dirty="0">
              <a:latin typeface="Calibri" panose="020F0502020204030204" pitchFamily="34" charset="0"/>
              <a:cs typeface="Calibri" panose="020F0502020204030204" pitchFamily="34" charset="0"/>
            </a:endParaRPr>
          </a:p>
          <a:p>
            <a:pPr>
              <a:buFont typeface="Wingdings" panose="05000000000000000000" pitchFamily="2" charset="2"/>
              <a:buChar char="q"/>
            </a:pPr>
            <a:r>
              <a:rPr lang="ka-GE" sz="2400" dirty="0">
                <a:latin typeface="Calibri" panose="020F0502020204030204" pitchFamily="34" charset="0"/>
                <a:cs typeface="Calibri" panose="020F0502020204030204" pitchFamily="34" charset="0"/>
              </a:rPr>
              <a:t> </a:t>
            </a:r>
            <a:r>
              <a:rPr lang="ka-GE" sz="2400" dirty="0">
                <a:latin typeface="Calibri" panose="020F0502020204030204" pitchFamily="34" charset="0"/>
                <a:cs typeface="Calibri" panose="020F0502020204030204" pitchFamily="34" charset="0"/>
                <a:hlinkClick r:id="rId3"/>
              </a:rPr>
              <a:t>მსოფლიო ბანკის ჯგუფი-მსოფლიოს განვითარების მაჩვენებლები</a:t>
            </a:r>
            <a:endParaRPr lang="ka-GE" sz="2400" dirty="0">
              <a:latin typeface="Calibri" panose="020F0502020204030204" pitchFamily="34" charset="0"/>
              <a:cs typeface="Calibri" panose="020F0502020204030204" pitchFamily="34" charset="0"/>
            </a:endParaRPr>
          </a:p>
          <a:p>
            <a:pPr>
              <a:buFont typeface="Wingdings" panose="05000000000000000000" pitchFamily="2" charset="2"/>
              <a:buChar char="q"/>
            </a:pPr>
            <a:r>
              <a:rPr lang="ka-GE" sz="2400" dirty="0">
                <a:latin typeface="Calibri" panose="020F0502020204030204" pitchFamily="34" charset="0"/>
                <a:cs typeface="Calibri" panose="020F0502020204030204" pitchFamily="34" charset="0"/>
              </a:rPr>
              <a:t> გაერთიანებული ერების მოსახლეობის პერსპექტივები, 2017 წელი</a:t>
            </a:r>
          </a:p>
          <a:p>
            <a:pPr>
              <a:buFont typeface="Wingdings" panose="05000000000000000000" pitchFamily="2" charset="2"/>
              <a:buChar char="q"/>
            </a:pPr>
            <a:r>
              <a:rPr lang="ka-GE" sz="2400" dirty="0">
                <a:latin typeface="Calibri" panose="020F0502020204030204" pitchFamily="34" charset="0"/>
                <a:cs typeface="Calibri" panose="020F0502020204030204" pitchFamily="34" charset="0"/>
              </a:rPr>
              <a:t> მსოფლიო მოსახლეობის პერსპექტივები. 2006 წლის გადახედვა</a:t>
            </a:r>
          </a:p>
          <a:p>
            <a:pPr>
              <a:buFont typeface="Wingdings" panose="05000000000000000000" pitchFamily="2" charset="2"/>
              <a:buChar char="q"/>
            </a:pPr>
            <a:r>
              <a:rPr lang="ka-GE" sz="2400" dirty="0">
                <a:latin typeface="Calibri" panose="020F0502020204030204" pitchFamily="34" charset="0"/>
                <a:cs typeface="Calibri" panose="020F0502020204030204" pitchFamily="34" charset="0"/>
              </a:rPr>
              <a:t>  საქართველოს დემოგრაფიული პოტენციალი. თსუ ვახუშტი ბაგრატიონის გეოგრაფიის ინსტიტუტი. 2018-2022 წწ. (ხელნაწერი)</a:t>
            </a:r>
          </a:p>
          <a:p>
            <a:pPr>
              <a:buFont typeface="Wingdings" panose="05000000000000000000" pitchFamily="2" charset="2"/>
              <a:buChar char="q"/>
            </a:pPr>
            <a:r>
              <a:rPr lang="ka-GE"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hlinkClick r:id="rId4"/>
              </a:rPr>
              <a:t>Abkhaz World</a:t>
            </a:r>
            <a:endParaRPr lang="en-US" sz="2400" dirty="0">
              <a:latin typeface="Calibri" panose="020F0502020204030204" pitchFamily="34" charset="0"/>
              <a:cs typeface="Calibri" panose="020F0502020204030204" pitchFamily="34" charset="0"/>
            </a:endParaRPr>
          </a:p>
          <a:p>
            <a:pPr>
              <a:buFont typeface="Wingdings" panose="05000000000000000000" pitchFamily="2" charset="2"/>
              <a:buChar char="q"/>
            </a:pPr>
            <a:r>
              <a:rPr lang="en-US" sz="2400" dirty="0">
                <a:latin typeface="Calibri" panose="020F0502020204030204" pitchFamily="34" charset="0"/>
                <a:cs typeface="Calibri" panose="020F0502020204030204" pitchFamily="34" charset="0"/>
                <a:hlinkClick r:id="rId5"/>
              </a:rPr>
              <a:t> batumelebi.netgazeti.ge</a:t>
            </a:r>
            <a:endParaRPr lang="ka-GE" sz="2400" dirty="0">
              <a:latin typeface="Calibri" panose="020F0502020204030204" pitchFamily="34" charset="0"/>
              <a:cs typeface="Calibri" panose="020F0502020204030204" pitchFamily="34" charset="0"/>
            </a:endParaRPr>
          </a:p>
          <a:p>
            <a:pPr>
              <a:buFont typeface="Wingdings" panose="05000000000000000000" pitchFamily="2" charset="2"/>
              <a:buChar char="q"/>
            </a:pPr>
            <a:r>
              <a:rPr lang="ka-GE" sz="2400" dirty="0">
                <a:latin typeface="Calibri" panose="020F0502020204030204" pitchFamily="34" charset="0"/>
                <a:cs typeface="Calibri" panose="020F0502020204030204" pitchFamily="34" charset="0"/>
                <a:hlinkClick r:id="rId6"/>
              </a:rPr>
              <a:t> ჩვილ ბავშვთა მოკვდაობა</a:t>
            </a:r>
            <a:endParaRPr lang="en-US" sz="2400" dirty="0">
              <a:latin typeface="Calibri" panose="020F0502020204030204" pitchFamily="34" charset="0"/>
              <a:cs typeface="Calibri" panose="020F0502020204030204" pitchFamily="34" charset="0"/>
            </a:endParaRPr>
          </a:p>
          <a:p>
            <a:pPr>
              <a:buFont typeface="Wingdings" panose="05000000000000000000" pitchFamily="2" charset="2"/>
              <a:buChar char="q"/>
            </a:pPr>
            <a:endParaRPr lang="ka-G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0049"/>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charset="0"/>
                <a:cs typeface="Calibri" panose="020F0502020204030204" charset="0"/>
              </a:rPr>
              <a:t>გმადლობთ ყურადღებისთვის</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B4E4-C248-C84F-F6C0-6388625CA428}"/>
              </a:ext>
            </a:extLst>
          </p:cNvPr>
          <p:cNvSpPr>
            <a:spLocks noGrp="1"/>
          </p:cNvSpPr>
          <p:nvPr>
            <p:ph type="title"/>
          </p:nvPr>
        </p:nvSpPr>
        <p:spPr/>
        <p:txBody>
          <a:bodyPr>
            <a:noAutofit/>
          </a:bodyPr>
          <a:lstStyle/>
          <a:p>
            <a:r>
              <a:rPr lang="ka-GE" sz="2400" dirty="0">
                <a:latin typeface="Calibri" panose="020F0502020204030204" pitchFamily="34" charset="0"/>
                <a:cs typeface="Calibri" panose="020F0502020204030204" pitchFamily="34" charset="0"/>
              </a:rPr>
              <a:t>სიცოცხლის მოსალოდნელი ხანგრძლივობა დაბადებისას, გამოთვლილი რეგიონების მიმართებით, 1950 და 2050 წელს შორის</a:t>
            </a:r>
            <a:r>
              <a:rPr lang="en-US" sz="2400" dirty="0">
                <a:latin typeface="Calibri" panose="020F0502020204030204" pitchFamily="34" charset="0"/>
                <a:cs typeface="Calibri" panose="020F0502020204030204" pitchFamily="34" charset="0"/>
              </a:rPr>
              <a:t>.</a:t>
            </a:r>
            <a:br>
              <a:rPr lang="ka-GE" sz="2400" dirty="0">
                <a:latin typeface="Calibri" panose="020F0502020204030204" pitchFamily="34" charset="0"/>
                <a:cs typeface="Calibri" panose="020F0502020204030204" pitchFamily="34" charset="0"/>
              </a:rPr>
            </a:br>
            <a:r>
              <a:rPr lang="ka-GE" sz="2400" dirty="0">
                <a:latin typeface="Calibri" panose="020F0502020204030204" pitchFamily="34" charset="0"/>
                <a:cs typeface="Calibri" panose="020F0502020204030204" pitchFamily="34" charset="0"/>
              </a:rPr>
              <a:t>წყარო: გაერთიანებული ერების მოსახლეობის პერსპექტივები, 2017 წელი </a:t>
            </a:r>
            <a:endParaRPr lang="en-US" sz="2400" dirty="0">
              <a:latin typeface="Calibri" panose="020F0502020204030204" pitchFamily="34" charset="0"/>
              <a:cs typeface="Calibri" panose="020F0502020204030204" pitchFamily="34" charset="0"/>
            </a:endParaRPr>
          </a:p>
        </p:txBody>
      </p:sp>
      <p:pic>
        <p:nvPicPr>
          <p:cNvPr id="4098" name="Picture 2" descr="undefined">
            <a:extLst>
              <a:ext uri="{FF2B5EF4-FFF2-40B4-BE49-F238E27FC236}">
                <a16:creationId xmlns:a16="http://schemas.microsoft.com/office/drawing/2014/main" id="{B5899FD7-AE91-663E-FEE5-4252B012C0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2605" y="2109972"/>
            <a:ext cx="8646790" cy="474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5608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A3A7-5DBC-0C12-9C83-FCDA993E45C6}"/>
              </a:ext>
            </a:extLst>
          </p:cNvPr>
          <p:cNvSpPr>
            <a:spLocks noGrp="1"/>
          </p:cNvSpPr>
          <p:nvPr>
            <p:ph type="title"/>
          </p:nvPr>
        </p:nvSpPr>
        <p:spPr/>
        <p:txBody>
          <a:bodyPr>
            <a:noAutofit/>
          </a:bodyPr>
          <a:lstStyle/>
          <a:p>
            <a:r>
              <a:rPr lang="ka-GE" sz="2800" dirty="0">
                <a:latin typeface="Calibri" panose="020F0502020204030204" pitchFamily="34" charset="0"/>
                <a:cs typeface="Calibri" panose="020F0502020204030204" pitchFamily="34" charset="0"/>
              </a:rPr>
              <a:t>5 სახელმწიფო უმაღლესი სიცოცხლის მოსალოდნელი ხანგძლივობით</a:t>
            </a:r>
            <a:r>
              <a:rPr lang="en-US" sz="2800" dirty="0">
                <a:latin typeface="Calibri" panose="020F0502020204030204" pitchFamily="34" charset="0"/>
                <a:cs typeface="Calibri" panose="020F0502020204030204" pitchFamily="34" charset="0"/>
              </a:rPr>
              <a:t> </a:t>
            </a:r>
            <a:r>
              <a:rPr lang="ka-GE" sz="2800" dirty="0">
                <a:latin typeface="Calibri" panose="020F0502020204030204" pitchFamily="34" charset="0"/>
                <a:cs typeface="Calibri" panose="020F0502020204030204" pitchFamily="34" charset="0"/>
              </a:rPr>
              <a:t>(ყველა სახელმწიფო ეკონომიკურად განვითარებულია)</a:t>
            </a:r>
            <a:endParaRPr lang="en-US"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7C548AA-7CB9-6FA1-ED89-03577C7D54E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15919659"/>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649</TotalTime>
  <Words>1902</Words>
  <Application>Microsoft Office PowerPoint</Application>
  <PresentationFormat>Widescreen</PresentationFormat>
  <Paragraphs>196</Paragraphs>
  <Slides>77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Arial</vt:lpstr>
      <vt:lpstr>Arial CYR</vt:lpstr>
      <vt:lpstr>Calibri</vt:lpstr>
      <vt:lpstr>Sylfaen</vt:lpstr>
      <vt:lpstr>Times New Roman</vt:lpstr>
      <vt:lpstr>Tw Cen MT</vt:lpstr>
      <vt:lpstr>Tw Cen MT Condensed</vt:lpstr>
      <vt:lpstr>Wingdings</vt:lpstr>
      <vt:lpstr>Wingdings 3</vt:lpstr>
      <vt:lpstr>Integral</vt:lpstr>
      <vt:lpstr>სიცოცხლის მოსალოდნელ ხანგრძლივობასთან დაკავშირებული პრობლემები - ზოგადი ტენდენციები მსოფლიოსა და საქართველოში</vt:lpstr>
      <vt:lpstr>რა არის სიცოცხლის მოსალოდნელი ხანგრძლივობა</vt:lpstr>
      <vt:lpstr>სიცოცხლის მოსალოდნელი ხანგრძლივობის განმსაზღვრელი ძირითადი ფაქტორები</vt:lpstr>
      <vt:lpstr>როგორ გამოითვლება სიცოცხლის მოსალოდნელი განგრძლივობა?</vt:lpstr>
      <vt:lpstr>სიცოცხლისა და ჯანსაღი სიცოცხლის მოსალოდნელი ხანგრძლივობა მსოფლიოს სხვადასხვა სახელმწიფოში, 2019 წელს. წყარო: WHO (მსოფლიო ჯანდაცვის სტატისტიკა)</vt:lpstr>
      <vt:lpstr>სიცოცხლისა და ჯანსაღი სიცოცხლის მოსალოდნელი ხანგრძლივობა ქალსა და მამაკაცზე დამოკიდებულებით. წყარო: WHO (მსოფლიოს ჯანდაცვის სტატისტიკა) </vt:lpstr>
      <vt:lpstr>სიცოცხლის მოსალოდნელი ხანგრძლივობის გაუმჯობესება მსოფლიოს რამდენიმე დიდ სახელმწიფოში. 1960 წლიდან დღემდე წყარო: მსოფლიო ბანკის ჯგუფი-მსოფლიოს განვითარების მაჩვენებლები</vt:lpstr>
      <vt:lpstr>სიცოცხლის მოსალოდნელი ხანგრძლივობა დაბადებისას, გამოთვლილი რეგიონების მიმართებით, 1950 და 2050 წელს შორის. წყარო: გაერთიანებული ერების მოსახლეობის პერსპექტივები, 2017 წელი </vt:lpstr>
      <vt:lpstr>5 სახელმწიფო უმაღლესი სიცოცხლის მოსალოდნელი ხანგძლივობით (ყველა სახელმწიფო ეკონომიკურად განვითარებულია)</vt:lpstr>
      <vt:lpstr>ჰონგ-კონი. 1 ადგილი</vt:lpstr>
      <vt:lpstr>ჰონგ კონგი - 84 წელი</vt:lpstr>
      <vt:lpstr>ჰონგ-კონგის სქესობრივ ასაკობრივი პირამიდა</vt:lpstr>
      <vt:lpstr>ჰონგ-კონგის ტრადიციული საკვები</vt:lpstr>
      <vt:lpstr>ჰონგ-კონგის მოძრავი მედიტაცია (ტაი ჩი)</vt:lpstr>
      <vt:lpstr>ვიქტორიას პარკი ჰონგ-კონგში. მთავარი ტურისტული ღირსშესანიშნაობა</vt:lpstr>
      <vt:lpstr>იაპონია. მე-2 ადგილი</vt:lpstr>
      <vt:lpstr>იაპონია - 83.6 წელი</vt:lpstr>
      <vt:lpstr>მთა ფუჯი ზაფხულში</vt:lpstr>
      <vt:lpstr>იაპონიის კვების რაციონი</vt:lpstr>
      <vt:lpstr>ესპანეთი. მე-3 ადგილი</vt:lpstr>
      <vt:lpstr>ესპანეთი - 83.1 წელი</vt:lpstr>
      <vt:lpstr>ესპანეთის ტრადიციული საკვები</vt:lpstr>
      <vt:lpstr>PowerPoint Presentation</vt:lpstr>
      <vt:lpstr>ესპანური კვების რაციონი</vt:lpstr>
      <vt:lpstr>ხმელთაშუაზღვის დიეტის კვების პირამიდა</vt:lpstr>
      <vt:lpstr>შვეიცარია. მე-4 ადგილი</vt:lpstr>
      <vt:lpstr>შვეიცარია - 82.8 წელი</vt:lpstr>
      <vt:lpstr>შვეიცარიის ტრადიციული საკვები</vt:lpstr>
      <vt:lpstr>შვეიცარიის კონტრასტული რელიეფი. ლუცერნის ტბა</vt:lpstr>
      <vt:lpstr>შვეიცარიული შოკოლადი</vt:lpstr>
      <vt:lpstr>იტალია. მე-5 ადგილი</vt:lpstr>
      <vt:lpstr>იტალია - 82.7 წელი</vt:lpstr>
      <vt:lpstr>აპენინის ლანდშაფტი. მარკე</vt:lpstr>
      <vt:lpstr>გრან პარადიზოს ეროვნული პარკი</vt:lpstr>
      <vt:lpstr>ხმელთაშუაზღვის დიეტის პროდუქტები</vt:lpstr>
      <vt:lpstr>იტალიის კვების რაციონი</vt:lpstr>
      <vt:lpstr>რა აქვთ საერთო ამ ქვეყნებს?</vt:lpstr>
      <vt:lpstr>5 სახელმწიფო ყველაზე დაბალი სიცოცხლის მოსალოდნელი ხანგრძლივობით (ყველა სახელმწიფო ეკონომომიკურად განვითარებადია)</vt:lpstr>
      <vt:lpstr>ჩადი. 193 ადგილი მსოფლიოში</vt:lpstr>
      <vt:lpstr>ჩადი - 50.7 წელი</vt:lpstr>
      <vt:lpstr>ჩადის ტრადიციული საკვები</vt:lpstr>
      <vt:lpstr>მომთაბარე ხალხი ენნედის მთებში</vt:lpstr>
      <vt:lpstr>ჩადის ხშირი პრობლემა სუფთა წყალთან წვდომაა</vt:lpstr>
      <vt:lpstr>გვინეა-ბისაუ. 192 ადგილი მსოფლიოში</vt:lpstr>
      <vt:lpstr>გვინეა - ბისუ - 51 წელი</vt:lpstr>
      <vt:lpstr>გვინეა-ბისაუს სქესობრივ ასაკობრივი პირამიდა წყარო: გაერთიანებული ერების ორგანიზაცია (მსოფლიო მოსახლეობის პერსპექტივები. 2006 წლის გადახედვა)</vt:lpstr>
      <vt:lpstr>ტიპიური ლანდშაფტი გვინეა-ბისაუში</vt:lpstr>
      <vt:lpstr>გვინეა-ბისაუს ერთ-ერთი პოპულარული საკვები</vt:lpstr>
      <vt:lpstr>ავღანეთი. 191 ადგილი მსოფლიოში</vt:lpstr>
      <vt:lpstr>ავღანეთი - 51.7 წელი</vt:lpstr>
      <vt:lpstr>ავღანეთის ტრადიციული საკვები</vt:lpstr>
      <vt:lpstr>ავღანი ოჯახი. 1939 წელი. უმეტესი ავღანელი ცხოვრობს ტომობრივად</vt:lpstr>
      <vt:lpstr>გაბონი. 190 ადგილი მსოფლიოში</vt:lpstr>
      <vt:lpstr>გაბონი - 52.1 წელი</vt:lpstr>
      <vt:lpstr>კასავას ფოთლები. გაბონის ერთ-ერთი პოპულარული საკვები</vt:lpstr>
      <vt:lpstr>ხალხი ლიბრევილში</vt:lpstr>
      <vt:lpstr>სვაზილენდი. 189 ადგილი მსოფლიოში</vt:lpstr>
      <vt:lpstr>სვაზილენდი - 52.1 წელი</vt:lpstr>
      <vt:lpstr>ლანდშაფტი ესვატინში</vt:lpstr>
      <vt:lpstr>ესვატინის ერთ-ერთი პოპულარული საკვები</vt:lpstr>
      <vt:lpstr>სოფლის დაწყებითი სკოლა ესვატინში</vt:lpstr>
      <vt:lpstr>რა აქვთ საერთო ამ ქვეყნებს?</vt:lpstr>
      <vt:lpstr>საქართველო. 101 ადგილი მსოფლიოში</vt:lpstr>
      <vt:lpstr>საქართველო. 74.24 წელი </vt:lpstr>
      <vt:lpstr>საქართველოს ტრადიციული საკვები პროდუქტები</vt:lpstr>
      <vt:lpstr>გუდაური. სამთო კურორტი</vt:lpstr>
      <vt:lpstr>სვანეთის რეგიონის ლანდშაფტი</vt:lpstr>
      <vt:lpstr>სად ცხოვრობენ საქართველოში ყველაზე ხანგრძლივად?</vt:lpstr>
      <vt:lpstr>წყარო: საქართველოს დემოგრაფიული პოტენციალი. თსუ ვახუშტი ბაგრატიონის გეოგრაფიის ინსტიტუტი. 2018-2022 წწ. (ხელნაწერი)</vt:lpstr>
      <vt:lpstr>თლაბგან ქეცბა - აფხაზეთის ყველაზე ხანგრძლივად მცხოვრები მამაკაცი (132 წელი) წყარო: aBkhaz world</vt:lpstr>
      <vt:lpstr>რატომ იცხოვრა მან ასე დიდ ხანს?</vt:lpstr>
      <vt:lpstr>წყარო: გაზეთი იზვესტია. 1953 წლის 15 აპრილი</vt:lpstr>
      <vt:lpstr>თამარ ქავთარაძე. 98 წლის. ერთ-ერთი ყველაზე ხანგრძლივად მცხოვრები ქალი აჭარაში. წყარო: batumelebi.netgazeti.ge</vt:lpstr>
      <vt:lpstr>რა განაპირობებს მათ ხანგრძლივ დაბერებას?</vt:lpstr>
      <vt:lpstr>რაში უნდა მიბაძოს საქართველოს მოსახლეობამ პირველ 5 სახელმწიფოს, სადაც სიცოცხლის მოსალოდნელი ხანგრძლივობა არის ძალიან მაღალი?</vt:lpstr>
      <vt:lpstr>გამოყენებული წყაროები</vt:lpstr>
      <vt:lpstr>გმადლობთ ყურადღებისთვის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სახელმწიფო უმაღლესი სიცოცხლის საშუალო ხანგრძლივობით</dc:title>
  <dc:creator>TheHangingBoy</dc:creator>
  <cp:lastModifiedBy>ნიკოლოზ ბეჟაშვილი</cp:lastModifiedBy>
  <cp:revision>265</cp:revision>
  <dcterms:created xsi:type="dcterms:W3CDTF">2022-03-27T20:38:00Z</dcterms:created>
  <dcterms:modified xsi:type="dcterms:W3CDTF">2023-07-06T19:51:34Z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A07CAC8815D04731A77918AEBFE66708</vt:lpwstr>
  </property>
  <property fmtid="{D5CDD505-2E9C-101B-9397-08002B2CF9AE}" pid="3" name="KSOProductBuildVer">
    <vt:lpwstr>1033-11.2.0.11214</vt:lpwstr>
  </property>
  <property fmtid="{D5CDD505-2E9C-101B-9397-08002B2CF9AE}" pid="4" name="MSIP_Label_cdd2b3a5-926f-4111-8eea-9c5318b8762f_Enabled">
    <vt:lpwstr>true</vt:lpwstr>
  </property>
  <property fmtid="{D5CDD505-2E9C-101B-9397-08002B2CF9AE}" pid="5" name="MSIP_Label_cdd2b3a5-926f-4111-8eea-9c5318b8762f_SetDate">
    <vt:lpwstr>2023-06-20T22:05:23Z</vt:lpwstr>
  </property>
  <property fmtid="{D5CDD505-2E9C-101B-9397-08002B2CF9AE}" pid="6" name="MSIP_Label_cdd2b3a5-926f-4111-8eea-9c5318b8762f_Method">
    <vt:lpwstr>Standard</vt:lpwstr>
  </property>
  <property fmtid="{D5CDD505-2E9C-101B-9397-08002B2CF9AE}" pid="7" name="MSIP_Label_cdd2b3a5-926f-4111-8eea-9c5318b8762f_Name">
    <vt:lpwstr>defa4170-0d19-0005-0004-bc88714345d2</vt:lpwstr>
  </property>
  <property fmtid="{D5CDD505-2E9C-101B-9397-08002B2CF9AE}" pid="8" name="MSIP_Label_cdd2b3a5-926f-4111-8eea-9c5318b8762f_SiteId">
    <vt:lpwstr>61d2e93c-423d-43b4-8f23-1580c2341952</vt:lpwstr>
  </property>
  <property fmtid="{D5CDD505-2E9C-101B-9397-08002B2CF9AE}" pid="9" name="MSIP_Label_cdd2b3a5-926f-4111-8eea-9c5318b8762f_ActionId">
    <vt:lpwstr>4b28bcc9-9ab4-4444-84b2-ab3418047bc4</vt:lpwstr>
  </property>
  <property fmtid="{D5CDD505-2E9C-101B-9397-08002B2CF9AE}" pid="10" name="MSIP_Label_cdd2b3a5-926f-4111-8eea-9c5318b8762f_ContentBits">
    <vt:lpwstr>0</vt:lpwstr>
  </property>
</Properties>
</file>