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64" autoAdjust="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B19E1-17FB-4764-A4C6-A92049F9071D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51601-9480-4509-85E1-E4C5C5951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54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51601-9480-4509-85E1-E4C5C59510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468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11B62-17EF-4FB3-A849-697F8839833F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A2EF-2F3F-447E-90D5-71238C3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6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11B62-17EF-4FB3-A849-697F8839833F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A2EF-2F3F-447E-90D5-71238C3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7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11B62-17EF-4FB3-A849-697F8839833F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A2EF-2F3F-447E-90D5-71238C3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11B62-17EF-4FB3-A849-697F8839833F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A2EF-2F3F-447E-90D5-71238C3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1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11B62-17EF-4FB3-A849-697F8839833F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A2EF-2F3F-447E-90D5-71238C3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4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11B62-17EF-4FB3-A849-697F8839833F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A2EF-2F3F-447E-90D5-71238C3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11B62-17EF-4FB3-A849-697F8839833F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A2EF-2F3F-447E-90D5-71238C3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11B62-17EF-4FB3-A849-697F8839833F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A2EF-2F3F-447E-90D5-71238C3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1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11B62-17EF-4FB3-A849-697F8839833F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A2EF-2F3F-447E-90D5-71238C3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35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11B62-17EF-4FB3-A849-697F8839833F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A2EF-2F3F-447E-90D5-71238C3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6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11B62-17EF-4FB3-A849-697F8839833F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4A2EF-2F3F-447E-90D5-71238C3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79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11B62-17EF-4FB3-A849-697F8839833F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4A2EF-2F3F-447E-90D5-71238C3F2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3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1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0675" y="247152"/>
            <a:ext cx="9144000" cy="2387600"/>
          </a:xfrm>
        </p:spPr>
        <p:txBody>
          <a:bodyPr>
            <a:noAutofit/>
          </a:bodyPr>
          <a:lstStyle/>
          <a:p>
            <a:r>
              <a:rPr lang="ka-GE" sz="4400" dirty="0" smtClean="0"/>
              <a:t>რიმან-ჰილბერტის სასაზღვო ამოცანა ძვრით განზოგადებული ანალიზური</a:t>
            </a:r>
            <a:br>
              <a:rPr lang="ka-GE" sz="4400" dirty="0" smtClean="0"/>
            </a:br>
            <a:r>
              <a:rPr lang="ka-GE" sz="4400" dirty="0" smtClean="0"/>
              <a:t>ფუნქციებისათვის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0675" y="3013574"/>
            <a:ext cx="9144000" cy="3387225"/>
          </a:xfrm>
        </p:spPr>
        <p:txBody>
          <a:bodyPr>
            <a:normAutofit/>
          </a:bodyPr>
          <a:lstStyle/>
          <a:p>
            <a:endParaRPr lang="ka-GE" sz="2000" dirty="0"/>
          </a:p>
          <a:p>
            <a:endParaRPr lang="ka-GE" sz="2000" dirty="0" smtClean="0"/>
          </a:p>
          <a:p>
            <a:endParaRPr lang="ka-GE" sz="2000" dirty="0" smtClean="0"/>
          </a:p>
          <a:p>
            <a:r>
              <a:rPr lang="ka-GE" sz="1900" dirty="0" smtClean="0"/>
              <a:t>თბილისის სახელმწიფო უნივერსიტეტი</a:t>
            </a:r>
          </a:p>
          <a:p>
            <a:r>
              <a:rPr lang="ka-GE" sz="1900" dirty="0" smtClean="0"/>
              <a:t> ზუსტ </a:t>
            </a:r>
            <a:r>
              <a:rPr lang="ka-GE" sz="1900" dirty="0"/>
              <a:t>და საბუნებისმეტყველო მეცნიერებათა ფაკულტეტის მათემატიკის მიმართულების </a:t>
            </a:r>
            <a:endParaRPr lang="ka-GE" sz="1900" dirty="0" smtClean="0"/>
          </a:p>
          <a:p>
            <a:r>
              <a:rPr lang="ka-GE" sz="1900" dirty="0" smtClean="0"/>
              <a:t>სტუდენტი</a:t>
            </a:r>
            <a:r>
              <a:rPr lang="ka-GE" sz="1900" dirty="0"/>
              <a:t>: მარიამ </a:t>
            </a:r>
            <a:r>
              <a:rPr lang="ka-GE" sz="1900" dirty="0" smtClean="0"/>
              <a:t>ჩახოინცი.</a:t>
            </a:r>
          </a:p>
          <a:p>
            <a:r>
              <a:rPr lang="ka-GE" sz="1900" dirty="0" smtClean="0"/>
              <a:t>ხელმძღვანელი:  გია გიორგაძე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83125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2154" y="338999"/>
            <a:ext cx="10515600" cy="1325563"/>
          </a:xfrm>
        </p:spPr>
        <p:txBody>
          <a:bodyPr/>
          <a:lstStyle/>
          <a:p>
            <a:r>
              <a:rPr lang="ka-GE" dirty="0" smtClean="0"/>
              <a:t>წინადადება 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744" y="1632864"/>
            <a:ext cx="10421983" cy="1218021"/>
          </a:xfrm>
        </p:spPr>
        <p:txBody>
          <a:bodyPr/>
          <a:lstStyle/>
          <a:p>
            <a:pPr marL="0" indent="0">
              <a:buNone/>
            </a:pPr>
            <a:r>
              <a:rPr lang="ka-GE" dirty="0" smtClean="0"/>
              <a:t>თუ ძვრის წარმომქმნელი წყვილი ეკივიალენტურია (</a:t>
            </a:r>
            <a:r>
              <a:rPr lang="en-US" dirty="0" smtClean="0"/>
              <a:t>F,G)</a:t>
            </a:r>
            <a:r>
              <a:rPr lang="ka-GE" dirty="0" smtClean="0"/>
              <a:t> წარმომქმნელი წყვილის, მაშინ არსებობს ამოცანის ამონახსნი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32858" y="2829764"/>
            <a:ext cx="21339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sz="2800" b="1" dirty="0" smtClean="0"/>
              <a:t>დამტკიცება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23786" y="3524495"/>
                <a:ext cx="9953897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a-GE" dirty="0" smtClean="0"/>
                  <a:t>ვთქვათ                                                           ძვრის შესაბამისი ბელტრამის განტოლებაა. </a:t>
                </a:r>
                <a:endParaRPr lang="ka-GE" dirty="0"/>
              </a:p>
              <a:p>
                <a:endParaRPr lang="ka-GE" dirty="0" smtClean="0"/>
              </a:p>
              <a:p>
                <a:r>
                  <a:rPr lang="ka-GE" dirty="0" smtClean="0"/>
                  <a:t>ძირითადი ჰომეომორფიზმი </a:t>
                </a:r>
                <a:r>
                  <a:rPr lang="el-GR" dirty="0" smtClean="0"/>
                  <a:t>ω</a:t>
                </a:r>
                <a:r>
                  <a:rPr lang="ka-GE" dirty="0" smtClean="0"/>
                  <a:t> აკმაყოფილებს :</a:t>
                </a:r>
                <a:endParaRPr lang="en-US" dirty="0" smtClean="0"/>
              </a:p>
              <a:p>
                <a:r>
                  <a:rPr lang="ka-GE" dirty="0" smtClean="0"/>
                  <a:t>ანუ ის   </a:t>
                </a:r>
                <a:r>
                  <a:rPr lang="ka-GE" dirty="0"/>
                  <a:t>ძვრის </a:t>
                </a:r>
                <a:r>
                  <a:rPr lang="ka-GE" dirty="0" smtClean="0"/>
                  <a:t>გარეშე სასაზღვრო ამოცანის ამონახსნია.</a:t>
                </a:r>
              </a:p>
              <a:p>
                <a:r>
                  <a:rPr lang="ka-GE" dirty="0" smtClean="0"/>
                  <a:t>ვთქვათ   (</a:t>
                </a:r>
                <a:r>
                  <a:rPr lang="en-US" dirty="0"/>
                  <a:t>F,G</a:t>
                </a:r>
                <a:r>
                  <a:rPr lang="en-US" dirty="0" smtClean="0"/>
                  <a:t>)</a:t>
                </a:r>
                <a:r>
                  <a:rPr lang="ka-GE" dirty="0" smtClean="0"/>
                  <a:t>  და  </a:t>
                </a:r>
                <a:r>
                  <a:rPr lang="en-US" dirty="0"/>
                  <a:t> </a:t>
                </a:r>
                <a:r>
                  <a:rPr lang="ka-GE" dirty="0" smtClean="0"/>
                  <a:t>    </a:t>
                </a:r>
                <a:r>
                  <a:rPr lang="en-US" dirty="0" smtClean="0"/>
                  <a:t>(</a:t>
                </a:r>
                <a:r>
                  <a:rPr lang="en-US" dirty="0"/>
                  <a:t>A,B</a:t>
                </a:r>
                <a:r>
                  <a:rPr lang="en-US" dirty="0" smtClean="0"/>
                  <a:t>)</a:t>
                </a:r>
                <a:r>
                  <a:rPr lang="ka-GE" dirty="0" smtClean="0"/>
                  <a:t> უკავშირდებიან ბელტრამის განტლებას.</a:t>
                </a:r>
              </a:p>
              <a:p>
                <a:r>
                  <a:rPr lang="ka-GE" dirty="0" smtClean="0"/>
                  <a:t> პირველი რიგის ფსევდო-ანალიზური ფუნქცია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ka-GE" dirty="0" smtClean="0"/>
                  <a:t> და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ka-GE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ka-GE" dirty="0" smtClean="0"/>
                  <a:t> ამონახსნებია ჩვენი ამოცანის მაშინ და მხოლოდ მაშინ,  როცა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ka-GE" dirty="0" smtClean="0"/>
                  <a:t> </a:t>
                </a:r>
                <a:r>
                  <a:rPr lang="el-GR" dirty="0" smtClean="0"/>
                  <a:t>ϵ</a:t>
                </a:r>
                <a:r>
                  <a:rPr lang="ka-GE" dirty="0" smtClean="0"/>
                  <a:t>     (</a:t>
                </a:r>
                <a:r>
                  <a:rPr lang="en-US" dirty="0" smtClean="0"/>
                  <a:t>A,B)</a:t>
                </a:r>
                <a:r>
                  <a:rPr lang="ka-GE" dirty="0" smtClean="0"/>
                  <a:t>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 </m:t>
                        </m:r>
                      </m:sup>
                    </m:sSup>
                    <m:r>
                      <a:rPr lang="en-US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ϵ</a:t>
                </a:r>
                <a:r>
                  <a:rPr lang="en-US" dirty="0"/>
                  <a:t>        (A,B</a:t>
                </a:r>
                <a:r>
                  <a:rPr lang="en-US" dirty="0" smtClean="0"/>
                  <a:t>)</a:t>
                </a:r>
                <a:endParaRPr lang="ka-GE" dirty="0" smtClean="0"/>
              </a:p>
              <a:p>
                <a:r>
                  <a:rPr lang="ka-GE" dirty="0" smtClean="0"/>
                  <a:t>ეს კიდევ ნიშნავს  რომ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ka-GE" dirty="0"/>
                  <a:t> და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ka-GE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ka-GE" dirty="0" smtClean="0"/>
                  <a:t>   </a:t>
                </a:r>
                <a:r>
                  <a:rPr lang="en-US" dirty="0"/>
                  <a:t>- </a:t>
                </a:r>
                <a:r>
                  <a:rPr lang="ka-GE" dirty="0"/>
                  <a:t>ის წამომქმნელი წყვილები ეკვივალენტურია (</a:t>
                </a:r>
                <a:r>
                  <a:rPr lang="en-US" dirty="0"/>
                  <a:t>F,G)</a:t>
                </a:r>
                <a:r>
                  <a:rPr lang="ka-GE" dirty="0"/>
                  <a:t> </a:t>
                </a:r>
                <a:r>
                  <a:rPr lang="ka-GE" dirty="0" smtClean="0"/>
                  <a:t>-სი.</a:t>
                </a:r>
              </a:p>
              <a:p>
                <a:r>
                  <a:rPr lang="ka-GE" dirty="0"/>
                  <a:t> </a:t>
                </a:r>
                <a:r>
                  <a:rPr lang="ka-GE" dirty="0" smtClean="0"/>
                  <a:t>                                                                                                                   </a:t>
                </a:r>
                <a:r>
                  <a:rPr lang="en-US" dirty="0" smtClean="0"/>
                  <a:t>       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                                                                                                                              </a:t>
                </a:r>
                <a:r>
                  <a:rPr lang="ka-GE" dirty="0" smtClean="0"/>
                  <a:t>    </a:t>
                </a:r>
                <a:r>
                  <a:rPr lang="ka-GE" b="1" dirty="0" smtClean="0"/>
                  <a:t>რ.დ.გ</a:t>
                </a:r>
              </a:p>
              <a:p>
                <a:endParaRPr lang="ka-GE" dirty="0"/>
              </a:p>
              <a:p>
                <a:endParaRPr lang="ka-GE" dirty="0" smtClean="0"/>
              </a:p>
              <a:p>
                <a:r>
                  <a:rPr lang="ka-GE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786" y="3524495"/>
                <a:ext cx="9953897" cy="3970318"/>
              </a:xfrm>
              <a:prstGeom prst="rect">
                <a:avLst/>
              </a:prstGeom>
              <a:blipFill>
                <a:blip r:embed="rId2"/>
                <a:stretch>
                  <a:fillRect l="-551" t="-7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739" y="3455575"/>
            <a:ext cx="2411065" cy="5677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823" y="3524495"/>
            <a:ext cx="278722" cy="3524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795" y="3987970"/>
            <a:ext cx="2305372" cy="3620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437" y="4678249"/>
            <a:ext cx="190527" cy="32389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7404" y="5490968"/>
            <a:ext cx="238158" cy="31436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566" y="5490968"/>
            <a:ext cx="238158" cy="31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83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7551" y="812292"/>
            <a:ext cx="11634232" cy="4256097"/>
          </a:xfrm>
        </p:spPr>
        <p:txBody>
          <a:bodyPr>
            <a:normAutofit/>
            <a:scene3d>
              <a:camera prst="isometricOffAxis1Right"/>
              <a:lightRig rig="threePt" dir="t"/>
            </a:scene3d>
          </a:bodyPr>
          <a:lstStyle/>
          <a:p>
            <a:r>
              <a:rPr lang="ka-GE" sz="6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მადლობა  ყურადღებისთვის </a:t>
            </a:r>
            <a:endParaRPr lang="en-US" sz="6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363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977" y="296123"/>
            <a:ext cx="10506635" cy="1325563"/>
          </a:xfrm>
        </p:spPr>
        <p:txBody>
          <a:bodyPr/>
          <a:lstStyle/>
          <a:p>
            <a:r>
              <a:rPr lang="ka-GE" b="1" dirty="0" smtClean="0"/>
              <a:t>შესავალი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388" y="1027906"/>
            <a:ext cx="11658600" cy="565528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ka-GE" sz="1800" dirty="0" smtClean="0"/>
              <a:t>კლასიკური რიმან-ჰილბერტის  სასაზღვრო ამოცანა </a:t>
            </a:r>
            <a:r>
              <a:rPr lang="en-US" sz="1800" dirty="0" smtClean="0"/>
              <a:t> </a:t>
            </a:r>
            <a:r>
              <a:rPr lang="ka-GE" sz="1600" dirty="0" smtClean="0"/>
              <a:t>    </a:t>
            </a:r>
            <a:r>
              <a:rPr lang="ka-GE" sz="1800" dirty="0" smtClean="0"/>
              <a:t> ძვრით</a:t>
            </a:r>
            <a:r>
              <a:rPr lang="en-US" sz="1800" dirty="0" smtClean="0"/>
              <a:t>: </a:t>
            </a:r>
            <a:r>
              <a:rPr lang="ka-GE" sz="1800" dirty="0" smtClean="0"/>
              <a:t>ვიპოვოთ </a:t>
            </a:r>
            <a:r>
              <a:rPr lang="ka-GE" sz="1800" dirty="0"/>
              <a:t>ისეთი </a:t>
            </a:r>
            <a:r>
              <a:rPr lang="ka-GE" sz="1800" dirty="0" smtClean="0"/>
              <a:t>ანალიზური ფუნქცია</a:t>
            </a:r>
            <a:endParaRPr lang="en-US" sz="1800" dirty="0" smtClean="0"/>
          </a:p>
          <a:p>
            <a:pPr marL="0" indent="0">
              <a:buNone/>
            </a:pPr>
            <a:r>
              <a:rPr lang="ka-GE" sz="1800" dirty="0" smtClean="0"/>
              <a:t>                      რიმანის სფეროზე , რომ აკმაყოფილებდეს შემდეგ სასაზღვრო პირობას: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               </a:t>
            </a:r>
            <a:r>
              <a:rPr lang="ka-GE" sz="1800" dirty="0" smtClean="0"/>
              <a:t>რიმან-ჰილბერტის სასაზღვრო ამოცანა ძვრის გარეშე  ელიფსური სისტემისთვის: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                                                                                                    </a:t>
            </a:r>
            <a:endParaRPr lang="ka-GE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400" i="1" dirty="0" smtClean="0"/>
          </a:p>
          <a:p>
            <a:pPr marL="0" indent="0">
              <a:buNone/>
            </a:pPr>
            <a:r>
              <a:rPr lang="en-US" sz="1400" i="1" dirty="0"/>
              <a:t> </a:t>
            </a:r>
            <a:r>
              <a:rPr lang="en-US" sz="1400" i="1" dirty="0" smtClean="0"/>
              <a:t>   </a:t>
            </a:r>
            <a:r>
              <a:rPr lang="ka-GE" sz="1400" i="1" dirty="0" smtClean="0"/>
              <a:t>სასაზღვრო ამოცანა ძვრით იგივეა რაც</a:t>
            </a:r>
          </a:p>
          <a:p>
            <a:pPr marL="0" indent="0">
              <a:buNone/>
            </a:pPr>
            <a:r>
              <a:rPr lang="ka-GE" sz="1400" i="1" dirty="0" smtClean="0"/>
              <a:t> ჩვეულებრივი რიმან-ჰილბერტის სასაზღვრო </a:t>
            </a:r>
          </a:p>
          <a:p>
            <a:pPr marL="0" indent="0">
              <a:buNone/>
            </a:pPr>
            <a:r>
              <a:rPr lang="ka-GE" sz="1400" i="1" dirty="0" smtClean="0"/>
              <a:t>ამოცანა  კომპლექსური სტრუქტურით, რომელიც</a:t>
            </a:r>
          </a:p>
          <a:p>
            <a:pPr marL="0" indent="0">
              <a:buNone/>
            </a:pPr>
            <a:r>
              <a:rPr lang="ka-GE" sz="1400" i="1" dirty="0" smtClean="0"/>
              <a:t> განმარტებულია  შესაბამისი ბელტრამის განტოლებით</a:t>
            </a:r>
            <a:endParaRPr lang="en-US" sz="1800" i="1" dirty="0"/>
          </a:p>
          <a:p>
            <a:pPr marL="0" indent="0">
              <a:buNone/>
            </a:pP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82" y="2353469"/>
            <a:ext cx="5096436" cy="12055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801" y="1685788"/>
            <a:ext cx="265917" cy="2733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52282" y="30524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06" y="1978856"/>
            <a:ext cx="1029341" cy="3652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057" y="4111283"/>
            <a:ext cx="2360156" cy="60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00" y="4668561"/>
            <a:ext cx="10336306" cy="1329204"/>
          </a:xfrm>
        </p:spPr>
        <p:txBody>
          <a:bodyPr>
            <a:normAutofit/>
          </a:bodyPr>
          <a:lstStyle/>
          <a:p>
            <a:r>
              <a:rPr lang="ka-GE" sz="2400" dirty="0" smtClean="0"/>
              <a:t>სადაც</a:t>
            </a:r>
            <a:r>
              <a:rPr lang="en-US" sz="2400" dirty="0" smtClean="0"/>
              <a:t> :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913" y="638239"/>
            <a:ext cx="358323" cy="280445"/>
          </a:xfrm>
        </p:spPr>
      </p:pic>
      <p:cxnSp>
        <p:nvCxnSpPr>
          <p:cNvPr id="9" name="Straight Arrow Connector 8"/>
          <p:cNvCxnSpPr/>
          <p:nvPr/>
        </p:nvCxnSpPr>
        <p:spPr>
          <a:xfrm>
            <a:off x="3724835" y="778462"/>
            <a:ext cx="131781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3336" y="547630"/>
            <a:ext cx="2148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400" dirty="0" smtClean="0"/>
              <a:t>განვიხილოთ</a:t>
            </a:r>
            <a:r>
              <a:rPr lang="en-US" dirty="0" smtClean="0"/>
              <a:t>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195157" y="560542"/>
                <a:ext cx="15598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157" y="560542"/>
                <a:ext cx="1559858" cy="400110"/>
              </a:xfrm>
              <a:prstGeom prst="rect">
                <a:avLst/>
              </a:prstGeom>
              <a:blipFill>
                <a:blip r:embed="rId3"/>
                <a:stretch>
                  <a:fillRect l="-3125" t="-3030" b="-2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81082" y="560542"/>
                <a:ext cx="6527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r>
                            <a:rPr lang="en-US" sz="2400" i="1" dirty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1082" y="560542"/>
                <a:ext cx="652743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36" y="942835"/>
            <a:ext cx="5235528" cy="20574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892" y="3566949"/>
            <a:ext cx="3213847" cy="72400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167" y="4860939"/>
            <a:ext cx="7105292" cy="94444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331" y="6060114"/>
            <a:ext cx="8642988" cy="40480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371" y="6133885"/>
            <a:ext cx="1126406" cy="25726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75611" y="5997765"/>
            <a:ext cx="819946" cy="46758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042897" y="6028724"/>
            <a:ext cx="819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dirty="0" smtClean="0"/>
              <a:t>სადაც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60274" y="6029155"/>
            <a:ext cx="2664823" cy="43619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 smtClean="0"/>
              <a:t>ზრდადი   ფუნქციაა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368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083" y="365125"/>
            <a:ext cx="11128717" cy="1325563"/>
          </a:xfrm>
        </p:spPr>
        <p:txBody>
          <a:bodyPr>
            <a:normAutofit/>
          </a:bodyPr>
          <a:lstStyle/>
          <a:p>
            <a:r>
              <a:rPr lang="ka-GE" sz="2000" dirty="0" smtClean="0"/>
              <a:t>ბელტრამის განტოლების მთავარი ჰომეომორფიზმი</a:t>
            </a:r>
            <a:r>
              <a:rPr lang="ka-GE" sz="2000" i="1" dirty="0"/>
              <a:t> </a:t>
            </a:r>
            <a:r>
              <a:rPr lang="ka-GE" sz="2400" i="1" dirty="0" smtClean="0"/>
              <a:t> </a:t>
            </a:r>
            <a:r>
              <a:rPr lang="en-US" sz="2400" i="1" dirty="0" smtClean="0"/>
              <a:t> </a:t>
            </a:r>
            <a:r>
              <a:rPr lang="ka-GE" sz="2400" i="1" dirty="0" smtClean="0"/>
              <a:t>  </a:t>
            </a:r>
            <a:r>
              <a:rPr lang="en-US" sz="2400" i="1" dirty="0" smtClean="0"/>
              <a:t>            :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741" y="756405"/>
            <a:ext cx="647790" cy="543001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925382" y="843239"/>
                <a:ext cx="39080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                          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</a:rPr>
                      <m:t>Γ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5382" y="843239"/>
                <a:ext cx="3908029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8458200" y="1035424"/>
            <a:ext cx="1021976" cy="134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53741" y="1803344"/>
                <a:ext cx="482475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sz="23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l-GR" sz="2300" dirty="0"/>
                          <m:t>ω</m:t>
                        </m:r>
                      </m:e>
                      <m:sup>
                        <m:r>
                          <a:rPr lang="en-US" sz="23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sz="2300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300" b="0" i="0" smtClean="0">
                        <a:latin typeface="Cambria Math" panose="02040503050406030204" pitchFamily="18" charset="0"/>
                      </a:rPr>
                      <m:t>z</m:t>
                    </m:r>
                    <m:r>
                      <a:rPr lang="en-US" sz="23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i="1" dirty="0" smtClean="0"/>
                  <a:t> </a:t>
                </a:r>
                <a:r>
                  <a:rPr lang="en-US" sz="2800" dirty="0" smtClean="0"/>
                  <a:t>: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+ </m:t>
                        </m:r>
                      </m:sup>
                    </m:sSup>
                  </m:oMath>
                </a14:m>
                <a:r>
                  <a:rPr lang="en-US" sz="2800" dirty="0" smtClean="0"/>
                  <a:t>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800" dirty="0" smtClean="0"/>
                  <a:t>  </a:t>
                </a:r>
                <a:endParaRPr lang="en-US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3741" y="1803344"/>
                <a:ext cx="4824758" cy="523220"/>
              </a:xfrm>
              <a:prstGeom prst="rect">
                <a:avLst/>
              </a:prstGeom>
              <a:blipFill>
                <a:blip r:embed="rId4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V="1">
            <a:off x="8601343" y="2037538"/>
            <a:ext cx="1129553" cy="134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34941" y="2954032"/>
                <a:ext cx="45014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l-GR" sz="2400" dirty="0"/>
                          <m:t>ω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sz="240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z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: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2400" dirty="0" smtClean="0"/>
                  <a:t>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4941" y="2954032"/>
                <a:ext cx="4501447" cy="461665"/>
              </a:xfrm>
              <a:prstGeom prst="rect">
                <a:avLst/>
              </a:prstGeom>
              <a:blipFill>
                <a:blip r:embed="rId5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 flipV="1">
            <a:off x="8458200" y="3160422"/>
            <a:ext cx="1129553" cy="134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7542" y="4893840"/>
            <a:ext cx="4587370" cy="138593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39881" y="5007416"/>
            <a:ext cx="3903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dirty="0" smtClean="0"/>
              <a:t>სასაზღვრო ამოცანა  ძვრით: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8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04" y="1340934"/>
            <a:ext cx="10398386" cy="975718"/>
          </a:xfrm>
        </p:spPr>
      </p:pic>
      <p:sp>
        <p:nvSpPr>
          <p:cNvPr id="6" name="Oval 5"/>
          <p:cNvSpPr/>
          <p:nvPr/>
        </p:nvSpPr>
        <p:spPr>
          <a:xfrm>
            <a:off x="760590" y="1183957"/>
            <a:ext cx="1156448" cy="805607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10297" y="734403"/>
            <a:ext cx="413785" cy="467379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8610601" y="704754"/>
            <a:ext cx="349623" cy="497027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537" y="2501872"/>
            <a:ext cx="7964092" cy="121040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63" y="3809396"/>
            <a:ext cx="10473598" cy="288264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701259" y="3689902"/>
            <a:ext cx="2571638" cy="54864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 smtClean="0"/>
              <a:t>                          თუ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529038" y="4702724"/>
            <a:ext cx="2319424" cy="54864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350396" y="5804349"/>
            <a:ext cx="2319424" cy="54864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38563" y="442015"/>
            <a:ext cx="7757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sz="3200" b="1" dirty="0" smtClean="0"/>
              <a:t>განმარტებები და დამხმარე დებულებები</a:t>
            </a:r>
            <a:endParaRPr lang="en-US" sz="3200" b="1" dirty="0"/>
          </a:p>
        </p:txBody>
      </p:sp>
      <p:sp>
        <p:nvSpPr>
          <p:cNvPr id="14" name="Rectangle 13"/>
          <p:cNvSpPr/>
          <p:nvPr/>
        </p:nvSpPr>
        <p:spPr>
          <a:xfrm>
            <a:off x="4967777" y="3835221"/>
            <a:ext cx="369032" cy="25800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63227" y="3829536"/>
            <a:ext cx="626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1600" dirty="0" smtClean="0"/>
              <a:t>არის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6039292" y="3759119"/>
            <a:ext cx="2055525" cy="41223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400" dirty="0" smtClean="0"/>
              <a:t>ფსევდო-ანალიზური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8426548" y="3809396"/>
            <a:ext cx="647114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400" dirty="0" smtClean="0"/>
              <a:t>მაშინ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9720775" y="3809396"/>
            <a:ext cx="759656" cy="33855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701259" y="4147950"/>
            <a:ext cx="6078176" cy="35371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 smtClean="0"/>
              <a:t>არის კარლემან-ბერს-ვეკუას განტოლების ამონახსნი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308295" y="5134708"/>
            <a:ext cx="9312813" cy="5205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2000" dirty="0" smtClean="0"/>
              <a:t>სადაც , </a:t>
            </a:r>
            <a:r>
              <a:rPr lang="en-US" sz="2000" dirty="0" smtClean="0"/>
              <a:t>A</a:t>
            </a:r>
            <a:r>
              <a:rPr lang="ka-GE" sz="2000" dirty="0" smtClean="0"/>
              <a:t> და</a:t>
            </a:r>
            <a:r>
              <a:rPr lang="en-US" sz="2000" dirty="0" smtClean="0"/>
              <a:t> B</a:t>
            </a:r>
            <a:r>
              <a:rPr lang="ka-GE" sz="2000" dirty="0" smtClean="0"/>
              <a:t> კოეფიციენტები არის შემდეგი</a:t>
            </a:r>
            <a:r>
              <a:rPr lang="ka-GE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8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315" y="484747"/>
            <a:ext cx="3787076" cy="1308263"/>
          </a:xfrm>
        </p:spPr>
      </p:pic>
      <p:sp>
        <p:nvSpPr>
          <p:cNvPr id="6" name="TextBox 5"/>
          <p:cNvSpPr txBox="1"/>
          <p:nvPr/>
        </p:nvSpPr>
        <p:spPr>
          <a:xfrm>
            <a:off x="-10477" y="510918"/>
            <a:ext cx="5460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         There exist continuous</a:t>
            </a:r>
            <a:r>
              <a:rPr lang="en-US" sz="2000" dirty="0"/>
              <a:t> </a:t>
            </a:r>
            <a:r>
              <a:rPr lang="en-US" sz="2000" dirty="0" smtClean="0"/>
              <a:t>partial derivatives</a:t>
            </a:r>
            <a:endParaRPr lang="en-US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6963508" y="372472"/>
            <a:ext cx="3906937" cy="536317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dirty="0" smtClean="0"/>
              <a:t>მაშინ სამართლიანია შემდეგი: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18" y="1656757"/>
            <a:ext cx="8775043" cy="2766654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8676029" y="2965020"/>
            <a:ext cx="1153551" cy="956603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535551" y="4199205"/>
            <a:ext cx="1153551" cy="956603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011" y="4075363"/>
            <a:ext cx="6207714" cy="264491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520354" y="1856812"/>
            <a:ext cx="1136468" cy="1110343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8078979" y="4931606"/>
            <a:ext cx="3155685" cy="723855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059752" y="5152331"/>
            <a:ext cx="1716259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It’s known that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60926" y="4931606"/>
            <a:ext cx="888871" cy="72385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17044" y="541696"/>
            <a:ext cx="50052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dirty="0" smtClean="0"/>
              <a:t>არსებობს უწყვეტი კერძოწარმოებულები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06418" y="1713706"/>
            <a:ext cx="29708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dirty="0" smtClean="0"/>
              <a:t>განვიხილოთ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6275" y="2459435"/>
            <a:ext cx="1447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dirty="0" smtClean="0"/>
              <a:t>მაშინ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24326" y="5088151"/>
            <a:ext cx="24804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a-GE" dirty="0" smtClean="0"/>
              <a:t>ცნობილია რომ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26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a-GE" dirty="0" smtClean="0"/>
              <a:t>პირველი რიგის ფსევდო-ანალიზური ფუნქციები,რომელბიც კარლემან-ბერს-ვეკუას განტოლების ამონახსნებია. ამ ფუნქციების სივრცეს აღვნიშნავთ     </a:t>
            </a:r>
            <a:r>
              <a:rPr lang="en-US" dirty="0" smtClean="0"/>
              <a:t>(</a:t>
            </a:r>
            <a:r>
              <a:rPr lang="en-US" dirty="0"/>
              <a:t>A, B</a:t>
            </a:r>
            <a:r>
              <a:rPr lang="en-US" dirty="0" smtClean="0"/>
              <a:t>).</a:t>
            </a: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ka-GE" dirty="0" smtClean="0"/>
              <a:t>მეორე </a:t>
            </a:r>
            <a:r>
              <a:rPr lang="ka-GE" dirty="0"/>
              <a:t>რიგის ფსევდო-ანალიზური </a:t>
            </a:r>
            <a:r>
              <a:rPr lang="ka-GE" dirty="0" smtClean="0"/>
              <a:t>ფუნქციები,რომელბიც</a:t>
            </a:r>
            <a:r>
              <a:rPr lang="en-US" dirty="0" smtClean="0"/>
              <a:t> </a:t>
            </a:r>
            <a:r>
              <a:rPr lang="ka-GE" dirty="0" smtClean="0"/>
              <a:t>ბელტრამის განტლების </a:t>
            </a:r>
            <a:r>
              <a:rPr lang="ka-GE" dirty="0"/>
              <a:t>ამონახსნებია. </a:t>
            </a:r>
            <a:r>
              <a:rPr lang="ka-GE" dirty="0" smtClean="0"/>
              <a:t>ასეთი </a:t>
            </a:r>
            <a:r>
              <a:rPr lang="ka-GE" dirty="0"/>
              <a:t>ფუნქციების სივრცეს აღვნიშნავთ</a:t>
            </a:r>
            <a:r>
              <a:rPr lang="en-US" dirty="0" smtClean="0"/>
              <a:t> </a:t>
            </a:r>
            <a:r>
              <a:rPr lang="ka-GE" dirty="0" smtClean="0"/>
              <a:t>      </a:t>
            </a:r>
            <a:r>
              <a:rPr lang="en-US" dirty="0" smtClean="0"/>
              <a:t>(A</a:t>
            </a:r>
            <a:r>
              <a:rPr lang="en-US" dirty="0"/>
              <a:t>, B).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854" y="2607158"/>
            <a:ext cx="353540" cy="46667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178" y="4933441"/>
            <a:ext cx="304917" cy="51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96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772885" y="1214211"/>
                <a:ext cx="10578737" cy="1907812"/>
              </a:xfrm>
            </p:spPr>
            <p:txBody>
              <a:bodyPr>
                <a:normAutofit fontScale="90000"/>
              </a:bodyPr>
              <a:lstStyle/>
              <a:p>
                <a:r>
                  <a:rPr lang="ka-GE" dirty="0" smtClean="0"/>
                  <a:t>(</a:t>
                </a:r>
                <a:r>
                  <a:rPr lang="en-US" dirty="0" smtClean="0"/>
                  <a:t>F, G) </a:t>
                </a:r>
                <a:r>
                  <a:rPr lang="ka-GE" dirty="0" smtClean="0"/>
                  <a:t>და </a:t>
                </a:r>
                <a:r>
                  <a:rPr lang="en-US" dirty="0" smtClean="0"/>
                  <a:t> (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,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acc>
                  </m:oMath>
                </a14:m>
                <a:r>
                  <a:rPr lang="en-US" dirty="0" smtClean="0"/>
                  <a:t> )</a:t>
                </a:r>
                <a:r>
                  <a:rPr lang="ka-GE" dirty="0" smtClean="0"/>
                  <a:t> ეკვივალენტური წარმომქმნდელი წყვილებია , თუ</a:t>
                </a:r>
                <a:r>
                  <a:rPr lang="en-US" dirty="0" smtClean="0"/>
                  <a:t>:</a:t>
                </a:r>
                <a:br>
                  <a:rPr lang="en-US" dirty="0" smtClean="0"/>
                </a:b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72885" y="1214211"/>
                <a:ext cx="10578737" cy="1907812"/>
              </a:xfrm>
              <a:blipFill>
                <a:blip r:embed="rId2"/>
                <a:stretch>
                  <a:fillRect l="-2075" t="-4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8" y="3618411"/>
            <a:ext cx="10215154" cy="2076068"/>
          </a:xfrm>
        </p:spPr>
      </p:pic>
    </p:spTree>
    <p:extLst>
      <p:ext uri="{BB962C8B-B14F-4D97-AF65-F5344CB8AC3E}">
        <p14:creationId xmlns:p14="http://schemas.microsoft.com/office/powerpoint/2010/main" val="4097178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b="1" dirty="0" smtClean="0"/>
              <a:t>სასაზღვრო ამოცანა ძვრით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14309" y="1621413"/>
                <a:ext cx="1053949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a-GE" sz="2000" dirty="0" smtClean="0"/>
                  <a:t>ვთქვათ         ერთეულოვანი წრეწირი კომპლექსურ სიბრტყეს</a:t>
                </a:r>
                <a:endParaRPr lang="en-US" sz="2000" dirty="0" smtClean="0"/>
              </a:p>
              <a:p>
                <a:r>
                  <a:rPr lang="ka-GE" sz="2000" dirty="0" smtClean="0"/>
                  <a:t> ყოფს  ორ ბმულ კომპონენტად: 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+ </m:t>
                        </m:r>
                      </m:sup>
                    </m:sSup>
                  </m:oMath>
                </a14:m>
                <a:r>
                  <a:rPr lang="ka-GE" sz="2000" dirty="0" smtClean="0"/>
                  <a:t>   და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ka-GE" sz="2000" dirty="0" smtClean="0"/>
                  <a:t>. განვიხილოთ შემდეგი სასაზღვრო ამოცანა: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309" y="1621413"/>
                <a:ext cx="10539491" cy="707886"/>
              </a:xfrm>
              <a:prstGeom prst="rect">
                <a:avLst/>
              </a:prstGeom>
              <a:blipFill>
                <a:blip r:embed="rId2"/>
                <a:stretch>
                  <a:fillRect l="-636" t="-5172" r="-231" b="-15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493" y="1651461"/>
            <a:ext cx="285790" cy="3238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445" y="1619533"/>
            <a:ext cx="1476581" cy="3620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17105" y="2774462"/>
            <a:ext cx="2662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800" b="1" dirty="0" smtClean="0"/>
              <a:t>ამოცანა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205" y="3386067"/>
                <a:ext cx="8663697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a-GE" sz="2400" dirty="0" smtClean="0"/>
                  <a:t>ვიპოვოთ ფსევდო-ანალიზური ფუნქცია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2400" dirty="0" smtClean="0"/>
                  <a:t> </a:t>
                </a:r>
                <a:r>
                  <a:rPr lang="el-GR" sz="2400" dirty="0" smtClean="0"/>
                  <a:t>ϵ</a:t>
                </a:r>
                <a:r>
                  <a:rPr lang="en-US" sz="2400" dirty="0" smtClean="0"/>
                  <a:t>         (A,B),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  <m:r>
                      <a:rPr lang="en-US" sz="2400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sz="2400" dirty="0" smtClean="0"/>
                  <a:t>ϵ</a:t>
                </a:r>
                <a:r>
                  <a:rPr lang="en-US" sz="2400" dirty="0" smtClean="0"/>
                  <a:t>        (</a:t>
                </a:r>
                <a:r>
                  <a:rPr lang="en-US" sz="2400" dirty="0"/>
                  <a:t>A,B), </a:t>
                </a:r>
                <a:r>
                  <a:rPr lang="en-US" sz="2400" dirty="0" smtClean="0"/>
                  <a:t> </a:t>
                </a:r>
              </a:p>
              <a:p>
                <a:r>
                  <a:rPr lang="en-US" sz="2400" dirty="0"/>
                  <a:t> </a:t>
                </a:r>
                <a:r>
                  <a:rPr lang="en-US" sz="2400" dirty="0" smtClean="0"/>
                  <a:t>C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  </m:t>
                        </m:r>
                      </m:sup>
                    </m:sSup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ka-GE" sz="2400" dirty="0" smtClean="0"/>
                  <a:t>ზე  ისეთი, რომ დაკმაყოფილდეს  შემდეგი სასაზღვრო პირობა :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205" y="3386067"/>
                <a:ext cx="8663697" cy="1938992"/>
              </a:xfrm>
              <a:prstGeom prst="rect">
                <a:avLst/>
              </a:prstGeom>
              <a:blipFill>
                <a:blip r:embed="rId5"/>
                <a:stretch>
                  <a:fillRect l="-1055" t="-2821" r="-1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261" y="3527060"/>
            <a:ext cx="238158" cy="314369"/>
          </a:xfrm>
          <a:prstGeom prst="rect">
            <a:avLst/>
          </a:prstGeom>
        </p:spPr>
      </p:pic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321" y="4952889"/>
            <a:ext cx="4363942" cy="1318435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163" y="3841429"/>
            <a:ext cx="238158" cy="31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37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3168</TotalTime>
  <Words>256</Words>
  <Application>Microsoft Office PowerPoint</Application>
  <PresentationFormat>Widescreen</PresentationFormat>
  <Paragraphs>78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Sylfaen</vt:lpstr>
      <vt:lpstr>Office Theme</vt:lpstr>
      <vt:lpstr>რიმან-ჰილბერტის სასაზღვო ამოცანა ძვრით განზოგადებული ანალიზური ფუნქციებისათვის</vt:lpstr>
      <vt:lpstr>შესავალი</vt:lpstr>
      <vt:lpstr>სადაც :</vt:lpstr>
      <vt:lpstr>ბელტრამის განტოლების მთავარი ჰომეომორფიზმი                 :</vt:lpstr>
      <vt:lpstr>PowerPoint Presentation</vt:lpstr>
      <vt:lpstr>PowerPoint Presentation</vt:lpstr>
      <vt:lpstr>PowerPoint Presentation</vt:lpstr>
      <vt:lpstr>(F, G) და  (F ̃ ,G ̃ ) ეკვივალენტური წარმომქმნდელი წყვილებია , თუ: </vt:lpstr>
      <vt:lpstr>სასაზღვრო ამოცანა ძვრით</vt:lpstr>
      <vt:lpstr>წინადადება 1.</vt:lpstr>
      <vt:lpstr>მადლობა  ყურადღებისთვის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რიმან-ჰილბერტის სასაზღვო ამოცანა ძვრით განზოგადებული ანალიზური ფუნქციებისათვის</dc:title>
  <dc:creator>U S E R</dc:creator>
  <cp:lastModifiedBy>U S E R</cp:lastModifiedBy>
  <cp:revision>56</cp:revision>
  <dcterms:created xsi:type="dcterms:W3CDTF">2023-04-13T19:31:37Z</dcterms:created>
  <dcterms:modified xsi:type="dcterms:W3CDTF">2023-07-05T13:12:55Z</dcterms:modified>
</cp:coreProperties>
</file>